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sldIdLst>
    <p:sldId id="256" r:id="rId3"/>
    <p:sldId id="262" r:id="rId4"/>
    <p:sldId id="272" r:id="rId5"/>
    <p:sldId id="274" r:id="rId6"/>
    <p:sldId id="267" r:id="rId7"/>
    <p:sldId id="268" r:id="rId8"/>
    <p:sldId id="276" r:id="rId9"/>
    <p:sldId id="270" r:id="rId10"/>
    <p:sldId id="269" r:id="rId11"/>
    <p:sldId id="263" r:id="rId12"/>
    <p:sldId id="273" r:id="rId13"/>
    <p:sldId id="264" r:id="rId14"/>
    <p:sldId id="275" r:id="rId15"/>
    <p:sldId id="265" r:id="rId16"/>
    <p:sldId id="266" r:id="rId17"/>
    <p:sldId id="25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0491FD-B309-46EA-982B-55E91993042E}" v="2" dt="2024-06-13T11:16:55.7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showGuides="1">
      <p:cViewPr varScale="1">
        <p:scale>
          <a:sx n="116" d="100"/>
          <a:sy n="116" d="100"/>
        </p:scale>
        <p:origin x="198" y="108"/>
      </p:cViewPr>
      <p:guideLst>
        <p:guide pos="3840"/>
        <p:guide orient="horz" pos="216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8" /><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slide" Target="slides/slide1.xml" Id="rId3" /><Relationship Type="http://schemas.openxmlformats.org/officeDocument/2006/relationships/theme" Target="theme/theme1.xml" Id="rId21" /><Relationship Type="http://schemas.openxmlformats.org/officeDocument/2006/relationships/slide" Target="slides/slide5.xml" Id="rId7"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slideMaster" Target="slideMasters/slideMaster1.xml" Id="rId2" /><Relationship Type="http://schemas.openxmlformats.org/officeDocument/2006/relationships/slide" Target="slides/slide14.xml" Id="rId16" /><Relationship Type="http://schemas.openxmlformats.org/officeDocument/2006/relationships/viewProps" Target="viewProps.xml" Id="rId20" /><Relationship Type="http://schemas.openxmlformats.org/officeDocument/2006/relationships/slide" Target="slides/slide4.xml" Id="rId6" /><Relationship Type="http://schemas.openxmlformats.org/officeDocument/2006/relationships/slide" Target="slides/slide9.xml" Id="rId11" /><Relationship Type="http://schemas.microsoft.com/office/2015/10/relationships/revisionInfo" Target="revisionInfo.xml" Id="rId24" /><Relationship Type="http://schemas.openxmlformats.org/officeDocument/2006/relationships/slide" Target="slides/slide3.xml" Id="rId5" /><Relationship Type="http://schemas.openxmlformats.org/officeDocument/2006/relationships/slide" Target="slides/slide13.xml" Id="rId15" /><Relationship Type="http://schemas.microsoft.com/office/2016/11/relationships/changesInfo" Target="changesInfos/changesInfo1.xml" Id="rId23" /><Relationship Type="http://schemas.openxmlformats.org/officeDocument/2006/relationships/slide" Target="slides/slide8.xml" Id="rId10" /><Relationship Type="http://schemas.openxmlformats.org/officeDocument/2006/relationships/presProps" Target="presProps.xml" Id="rId19"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tableStyles" Target="tableStyles.xml" Id="rId22" /><Relationship Type="http://schemas.openxmlformats.org/officeDocument/2006/relationships/customXml" Target="/customXML/item2.xml" Id="R266c78a0fd4941d0"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or Hutton" userId="c5d6ece9-e70c-4470-8cca-12809888820d" providerId="ADAL" clId="{EB0491FD-B309-46EA-982B-55E91993042E}"/>
    <pc:docChg chg="undo redo custSel addSld delSld modSld sldOrd">
      <pc:chgData name="Gregor Hutton" userId="c5d6ece9-e70c-4470-8cca-12809888820d" providerId="ADAL" clId="{EB0491FD-B309-46EA-982B-55E91993042E}" dt="2024-06-13T11:24:38.241" v="1047" actId="1036"/>
      <pc:docMkLst>
        <pc:docMk/>
      </pc:docMkLst>
      <pc:sldChg chg="modSp mod">
        <pc:chgData name="Gregor Hutton" userId="c5d6ece9-e70c-4470-8cca-12809888820d" providerId="ADAL" clId="{EB0491FD-B309-46EA-982B-55E91993042E}" dt="2024-06-13T11:24:38.241" v="1047" actId="1036"/>
        <pc:sldMkLst>
          <pc:docMk/>
          <pc:sldMk cId="233980602" sldId="256"/>
        </pc:sldMkLst>
        <pc:spChg chg="mod">
          <ac:chgData name="Gregor Hutton" userId="c5d6ece9-e70c-4470-8cca-12809888820d" providerId="ADAL" clId="{EB0491FD-B309-46EA-982B-55E91993042E}" dt="2024-06-13T11:07:33.220" v="653" actId="20577"/>
          <ac:spMkLst>
            <pc:docMk/>
            <pc:sldMk cId="233980602" sldId="256"/>
            <ac:spMk id="8" creationId="{5902EBCC-C8EB-C660-85FD-722461459C5F}"/>
          </ac:spMkLst>
        </pc:spChg>
        <pc:picChg chg="mod">
          <ac:chgData name="Gregor Hutton" userId="c5d6ece9-e70c-4470-8cca-12809888820d" providerId="ADAL" clId="{EB0491FD-B309-46EA-982B-55E91993042E}" dt="2024-06-13T11:24:38.241" v="1047" actId="1036"/>
          <ac:picMkLst>
            <pc:docMk/>
            <pc:sldMk cId="233980602" sldId="256"/>
            <ac:picMk id="13" creationId="{ECCA3D72-F864-FA5B-998A-59DFEB2A1C6C}"/>
          </ac:picMkLst>
        </pc:picChg>
      </pc:sldChg>
      <pc:sldChg chg="delSp modSp mod">
        <pc:chgData name="Gregor Hutton" userId="c5d6ece9-e70c-4470-8cca-12809888820d" providerId="ADAL" clId="{EB0491FD-B309-46EA-982B-55E91993042E}" dt="2024-06-13T11:10:14.409" v="674" actId="20577"/>
        <pc:sldMkLst>
          <pc:docMk/>
          <pc:sldMk cId="2792836657" sldId="262"/>
        </pc:sldMkLst>
        <pc:spChg chg="mod">
          <ac:chgData name="Gregor Hutton" userId="c5d6ece9-e70c-4470-8cca-12809888820d" providerId="ADAL" clId="{EB0491FD-B309-46EA-982B-55E91993042E}" dt="2024-06-13T11:08:32.589" v="665" actId="2711"/>
          <ac:spMkLst>
            <pc:docMk/>
            <pc:sldMk cId="2792836657" sldId="262"/>
            <ac:spMk id="4" creationId="{968E2BD7-3717-E776-EEF8-1056BD922A80}"/>
          </ac:spMkLst>
        </pc:spChg>
        <pc:spChg chg="mod">
          <ac:chgData name="Gregor Hutton" userId="c5d6ece9-e70c-4470-8cca-12809888820d" providerId="ADAL" clId="{EB0491FD-B309-46EA-982B-55E91993042E}" dt="2024-06-13T11:10:14.409" v="674" actId="20577"/>
          <ac:spMkLst>
            <pc:docMk/>
            <pc:sldMk cId="2792836657" sldId="262"/>
            <ac:spMk id="5" creationId="{BED9755F-CEE2-99C5-616A-E20916D69768}"/>
          </ac:spMkLst>
        </pc:spChg>
        <pc:spChg chg="mod">
          <ac:chgData name="Gregor Hutton" userId="c5d6ece9-e70c-4470-8cca-12809888820d" providerId="ADAL" clId="{EB0491FD-B309-46EA-982B-55E91993042E}" dt="2024-06-13T11:01:59.317" v="451" actId="20577"/>
          <ac:spMkLst>
            <pc:docMk/>
            <pc:sldMk cId="2792836657" sldId="262"/>
            <ac:spMk id="7" creationId="{329DD9B4-F688-AF3D-A3D6-A45485F0AF88}"/>
          </ac:spMkLst>
        </pc:spChg>
        <pc:spChg chg="del">
          <ac:chgData name="Gregor Hutton" userId="c5d6ece9-e70c-4470-8cca-12809888820d" providerId="ADAL" clId="{EB0491FD-B309-46EA-982B-55E91993042E}" dt="2024-06-13T11:02:01.450" v="452" actId="478"/>
          <ac:spMkLst>
            <pc:docMk/>
            <pc:sldMk cId="2792836657" sldId="262"/>
            <ac:spMk id="8" creationId="{D115B268-8E95-99ED-0AD5-276CA2D5ED7F}"/>
          </ac:spMkLst>
        </pc:spChg>
      </pc:sldChg>
      <pc:sldChg chg="delSp modSp mod">
        <pc:chgData name="Gregor Hutton" userId="c5d6ece9-e70c-4470-8cca-12809888820d" providerId="ADAL" clId="{EB0491FD-B309-46EA-982B-55E91993042E}" dt="2024-06-13T11:18:43.652" v="770" actId="255"/>
        <pc:sldMkLst>
          <pc:docMk/>
          <pc:sldMk cId="3797224289" sldId="263"/>
        </pc:sldMkLst>
        <pc:spChg chg="mod">
          <ac:chgData name="Gregor Hutton" userId="c5d6ece9-e70c-4470-8cca-12809888820d" providerId="ADAL" clId="{EB0491FD-B309-46EA-982B-55E91993042E}" dt="2024-06-13T11:18:28.226" v="767" actId="255"/>
          <ac:spMkLst>
            <pc:docMk/>
            <pc:sldMk cId="3797224289" sldId="263"/>
            <ac:spMk id="4" creationId="{968E2BD7-3717-E776-EEF8-1056BD922A80}"/>
          </ac:spMkLst>
        </pc:spChg>
        <pc:spChg chg="mod">
          <ac:chgData name="Gregor Hutton" userId="c5d6ece9-e70c-4470-8cca-12809888820d" providerId="ADAL" clId="{EB0491FD-B309-46EA-982B-55E91993042E}" dt="2024-06-13T11:18:43.652" v="770" actId="255"/>
          <ac:spMkLst>
            <pc:docMk/>
            <pc:sldMk cId="3797224289" sldId="263"/>
            <ac:spMk id="5" creationId="{BED9755F-CEE2-99C5-616A-E20916D69768}"/>
          </ac:spMkLst>
        </pc:spChg>
        <pc:spChg chg="mod">
          <ac:chgData name="Gregor Hutton" userId="c5d6ece9-e70c-4470-8cca-12809888820d" providerId="ADAL" clId="{EB0491FD-B309-46EA-982B-55E91993042E}" dt="2024-06-13T11:00:31.587" v="414" actId="20577"/>
          <ac:spMkLst>
            <pc:docMk/>
            <pc:sldMk cId="3797224289" sldId="263"/>
            <ac:spMk id="7" creationId="{329DD9B4-F688-AF3D-A3D6-A45485F0AF88}"/>
          </ac:spMkLst>
        </pc:spChg>
        <pc:spChg chg="del">
          <ac:chgData name="Gregor Hutton" userId="c5d6ece9-e70c-4470-8cca-12809888820d" providerId="ADAL" clId="{EB0491FD-B309-46EA-982B-55E91993042E}" dt="2024-06-13T11:00:34.040" v="415" actId="478"/>
          <ac:spMkLst>
            <pc:docMk/>
            <pc:sldMk cId="3797224289" sldId="263"/>
            <ac:spMk id="8" creationId="{D115B268-8E95-99ED-0AD5-276CA2D5ED7F}"/>
          </ac:spMkLst>
        </pc:spChg>
      </pc:sldChg>
      <pc:sldChg chg="modSp mod ord">
        <pc:chgData name="Gregor Hutton" userId="c5d6ece9-e70c-4470-8cca-12809888820d" providerId="ADAL" clId="{EB0491FD-B309-46EA-982B-55E91993042E}" dt="2024-06-13T11:23:39.921" v="1046" actId="2711"/>
        <pc:sldMkLst>
          <pc:docMk/>
          <pc:sldMk cId="3680325261" sldId="264"/>
        </pc:sldMkLst>
        <pc:spChg chg="mod">
          <ac:chgData name="Gregor Hutton" userId="c5d6ece9-e70c-4470-8cca-12809888820d" providerId="ADAL" clId="{EB0491FD-B309-46EA-982B-55E91993042E}" dt="2024-06-13T11:20:41.670" v="794" actId="20577"/>
          <ac:spMkLst>
            <pc:docMk/>
            <pc:sldMk cId="3680325261" sldId="264"/>
            <ac:spMk id="2" creationId="{EE0AB515-53BA-14C8-93BB-7603889B2AD2}"/>
          </ac:spMkLst>
        </pc:spChg>
        <pc:spChg chg="mod">
          <ac:chgData name="Gregor Hutton" userId="c5d6ece9-e70c-4470-8cca-12809888820d" providerId="ADAL" clId="{EB0491FD-B309-46EA-982B-55E91993042E}" dt="2024-06-13T11:23:24.254" v="1043" actId="2711"/>
          <ac:spMkLst>
            <pc:docMk/>
            <pc:sldMk cId="3680325261" sldId="264"/>
            <ac:spMk id="4" creationId="{968E2BD7-3717-E776-EEF8-1056BD922A80}"/>
          </ac:spMkLst>
        </pc:spChg>
        <pc:spChg chg="mod">
          <ac:chgData name="Gregor Hutton" userId="c5d6ece9-e70c-4470-8cca-12809888820d" providerId="ADAL" clId="{EB0491FD-B309-46EA-982B-55E91993042E}" dt="2024-06-13T11:23:39.921" v="1046" actId="2711"/>
          <ac:spMkLst>
            <pc:docMk/>
            <pc:sldMk cId="3680325261" sldId="264"/>
            <ac:spMk id="5" creationId="{BED9755F-CEE2-99C5-616A-E20916D69768}"/>
          </ac:spMkLst>
        </pc:spChg>
        <pc:spChg chg="mod">
          <ac:chgData name="Gregor Hutton" userId="c5d6ece9-e70c-4470-8cca-12809888820d" providerId="ADAL" clId="{EB0491FD-B309-46EA-982B-55E91993042E}" dt="2024-06-13T11:22:51.120" v="1040" actId="20577"/>
          <ac:spMkLst>
            <pc:docMk/>
            <pc:sldMk cId="3680325261" sldId="264"/>
            <ac:spMk id="7" creationId="{329DD9B4-F688-AF3D-A3D6-A45485F0AF88}"/>
          </ac:spMkLst>
        </pc:spChg>
        <pc:spChg chg="mod">
          <ac:chgData name="Gregor Hutton" userId="c5d6ece9-e70c-4470-8cca-12809888820d" providerId="ADAL" clId="{EB0491FD-B309-46EA-982B-55E91993042E}" dt="2024-06-13T11:23:00.247" v="1041" actId="14100"/>
          <ac:spMkLst>
            <pc:docMk/>
            <pc:sldMk cId="3680325261" sldId="264"/>
            <ac:spMk id="8" creationId="{D115B268-8E95-99ED-0AD5-276CA2D5ED7F}"/>
          </ac:spMkLst>
        </pc:spChg>
      </pc:sldChg>
      <pc:sldChg chg="addSp delSp modSp mod">
        <pc:chgData name="Gregor Hutton" userId="c5d6ece9-e70c-4470-8cca-12809888820d" providerId="ADAL" clId="{EB0491FD-B309-46EA-982B-55E91993042E}" dt="2024-06-13T11:16:58.035" v="764" actId="167"/>
        <pc:sldMkLst>
          <pc:docMk/>
          <pc:sldMk cId="869628845" sldId="265"/>
        </pc:sldMkLst>
        <pc:spChg chg="add mod">
          <ac:chgData name="Gregor Hutton" userId="c5d6ece9-e70c-4470-8cca-12809888820d" providerId="ADAL" clId="{EB0491FD-B309-46EA-982B-55E91993042E}" dt="2024-06-13T11:16:43.934" v="762" actId="20577"/>
          <ac:spMkLst>
            <pc:docMk/>
            <pc:sldMk cId="869628845" sldId="265"/>
            <ac:spMk id="6" creationId="{360E6143-0063-37C6-3220-C60FD9D3169A}"/>
          </ac:spMkLst>
        </pc:spChg>
        <pc:spChg chg="del">
          <ac:chgData name="Gregor Hutton" userId="c5d6ece9-e70c-4470-8cca-12809888820d" providerId="ADAL" clId="{EB0491FD-B309-46EA-982B-55E91993042E}" dt="2024-06-13T11:15:50.355" v="695" actId="478"/>
          <ac:spMkLst>
            <pc:docMk/>
            <pc:sldMk cId="869628845" sldId="265"/>
            <ac:spMk id="7" creationId="{329DD9B4-F688-AF3D-A3D6-A45485F0AF88}"/>
          </ac:spMkLst>
        </pc:spChg>
        <pc:spChg chg="add mod ord">
          <ac:chgData name="Gregor Hutton" userId="c5d6ece9-e70c-4470-8cca-12809888820d" providerId="ADAL" clId="{EB0491FD-B309-46EA-982B-55E91993042E}" dt="2024-06-13T11:16:58.035" v="764" actId="167"/>
          <ac:spMkLst>
            <pc:docMk/>
            <pc:sldMk cId="869628845" sldId="265"/>
            <ac:spMk id="9" creationId="{C54C98F7-A6D5-107D-85EA-40C913585081}"/>
          </ac:spMkLst>
        </pc:spChg>
      </pc:sldChg>
      <pc:sldChg chg="modSp add mod">
        <pc:chgData name="Gregor Hutton" userId="c5d6ece9-e70c-4470-8cca-12809888820d" providerId="ADAL" clId="{EB0491FD-B309-46EA-982B-55E91993042E}" dt="2024-06-13T11:20:18.703" v="784" actId="20577"/>
        <pc:sldMkLst>
          <pc:docMk/>
          <pc:sldMk cId="1516138621" sldId="267"/>
        </pc:sldMkLst>
        <pc:spChg chg="mod">
          <ac:chgData name="Gregor Hutton" userId="c5d6ece9-e70c-4470-8cca-12809888820d" providerId="ADAL" clId="{EB0491FD-B309-46EA-982B-55E91993042E}" dt="2024-06-13T11:19:57.520" v="778" actId="2711"/>
          <ac:spMkLst>
            <pc:docMk/>
            <pc:sldMk cId="1516138621" sldId="267"/>
            <ac:spMk id="4" creationId="{968E2BD7-3717-E776-EEF8-1056BD922A80}"/>
          </ac:spMkLst>
        </pc:spChg>
        <pc:spChg chg="mod">
          <ac:chgData name="Gregor Hutton" userId="c5d6ece9-e70c-4470-8cca-12809888820d" providerId="ADAL" clId="{EB0491FD-B309-46EA-982B-55E91993042E}" dt="2024-06-13T11:20:18.703" v="784" actId="20577"/>
          <ac:spMkLst>
            <pc:docMk/>
            <pc:sldMk cId="1516138621" sldId="267"/>
            <ac:spMk id="5" creationId="{BED9755F-CEE2-99C5-616A-E20916D69768}"/>
          </ac:spMkLst>
        </pc:spChg>
        <pc:spChg chg="mod">
          <ac:chgData name="Gregor Hutton" userId="c5d6ece9-e70c-4470-8cca-12809888820d" providerId="ADAL" clId="{EB0491FD-B309-46EA-982B-55E91993042E}" dt="2024-06-13T11:06:54.037" v="642" actId="12"/>
          <ac:spMkLst>
            <pc:docMk/>
            <pc:sldMk cId="1516138621" sldId="267"/>
            <ac:spMk id="7" creationId="{329DD9B4-F688-AF3D-A3D6-A45485F0AF88}"/>
          </ac:spMkLst>
        </pc:spChg>
      </pc:sldChg>
      <pc:sldChg chg="delSp modSp add mod">
        <pc:chgData name="Gregor Hutton" userId="c5d6ece9-e70c-4470-8cca-12809888820d" providerId="ADAL" clId="{EB0491FD-B309-46EA-982B-55E91993042E}" dt="2024-06-13T11:19:30.370" v="776" actId="2711"/>
        <pc:sldMkLst>
          <pc:docMk/>
          <pc:sldMk cId="456156274" sldId="268"/>
        </pc:sldMkLst>
        <pc:spChg chg="mod">
          <ac:chgData name="Gregor Hutton" userId="c5d6ece9-e70c-4470-8cca-12809888820d" providerId="ADAL" clId="{EB0491FD-B309-46EA-982B-55E91993042E}" dt="2024-06-13T11:19:13.169" v="773" actId="2711"/>
          <ac:spMkLst>
            <pc:docMk/>
            <pc:sldMk cId="456156274" sldId="268"/>
            <ac:spMk id="4" creationId="{968E2BD7-3717-E776-EEF8-1056BD922A80}"/>
          </ac:spMkLst>
        </pc:spChg>
        <pc:spChg chg="mod">
          <ac:chgData name="Gregor Hutton" userId="c5d6ece9-e70c-4470-8cca-12809888820d" providerId="ADAL" clId="{EB0491FD-B309-46EA-982B-55E91993042E}" dt="2024-06-13T11:19:30.370" v="776" actId="2711"/>
          <ac:spMkLst>
            <pc:docMk/>
            <pc:sldMk cId="456156274" sldId="268"/>
            <ac:spMk id="5" creationId="{BED9755F-CEE2-99C5-616A-E20916D69768}"/>
          </ac:spMkLst>
        </pc:spChg>
        <pc:spChg chg="mod">
          <ac:chgData name="Gregor Hutton" userId="c5d6ece9-e70c-4470-8cca-12809888820d" providerId="ADAL" clId="{EB0491FD-B309-46EA-982B-55E91993042E}" dt="2024-06-13T10:57:18.767" v="275" actId="20577"/>
          <ac:spMkLst>
            <pc:docMk/>
            <pc:sldMk cId="456156274" sldId="268"/>
            <ac:spMk id="7" creationId="{329DD9B4-F688-AF3D-A3D6-A45485F0AF88}"/>
          </ac:spMkLst>
        </pc:spChg>
        <pc:spChg chg="del">
          <ac:chgData name="Gregor Hutton" userId="c5d6ece9-e70c-4470-8cca-12809888820d" providerId="ADAL" clId="{EB0491FD-B309-46EA-982B-55E91993042E}" dt="2024-06-13T10:55:55.567" v="194" actId="478"/>
          <ac:spMkLst>
            <pc:docMk/>
            <pc:sldMk cId="456156274" sldId="268"/>
            <ac:spMk id="8" creationId="{D115B268-8E95-99ED-0AD5-276CA2D5ED7F}"/>
          </ac:spMkLst>
        </pc:spChg>
      </pc:sldChg>
      <pc:sldChg chg="delSp modSp add mod ord">
        <pc:chgData name="Gregor Hutton" userId="c5d6ece9-e70c-4470-8cca-12809888820d" providerId="ADAL" clId="{EB0491FD-B309-46EA-982B-55E91993042E}" dt="2024-06-13T11:11:13.829" v="680" actId="255"/>
        <pc:sldMkLst>
          <pc:docMk/>
          <pc:sldMk cId="1853434254" sldId="269"/>
        </pc:sldMkLst>
        <pc:spChg chg="mod">
          <ac:chgData name="Gregor Hutton" userId="c5d6ece9-e70c-4470-8cca-12809888820d" providerId="ADAL" clId="{EB0491FD-B309-46EA-982B-55E91993042E}" dt="2024-06-13T11:10:57.129" v="677" actId="2711"/>
          <ac:spMkLst>
            <pc:docMk/>
            <pc:sldMk cId="1853434254" sldId="269"/>
            <ac:spMk id="4" creationId="{968E2BD7-3717-E776-EEF8-1056BD922A80}"/>
          </ac:spMkLst>
        </pc:spChg>
        <pc:spChg chg="mod">
          <ac:chgData name="Gregor Hutton" userId="c5d6ece9-e70c-4470-8cca-12809888820d" providerId="ADAL" clId="{EB0491FD-B309-46EA-982B-55E91993042E}" dt="2024-06-13T11:11:13.829" v="680" actId="255"/>
          <ac:spMkLst>
            <pc:docMk/>
            <pc:sldMk cId="1853434254" sldId="269"/>
            <ac:spMk id="5" creationId="{BED9755F-CEE2-99C5-616A-E20916D69768}"/>
          </ac:spMkLst>
        </pc:spChg>
        <pc:spChg chg="mod">
          <ac:chgData name="Gregor Hutton" userId="c5d6ece9-e70c-4470-8cca-12809888820d" providerId="ADAL" clId="{EB0491FD-B309-46EA-982B-55E91993042E}" dt="2024-06-13T11:00:16.313" v="412" actId="20577"/>
          <ac:spMkLst>
            <pc:docMk/>
            <pc:sldMk cId="1853434254" sldId="269"/>
            <ac:spMk id="7" creationId="{329DD9B4-F688-AF3D-A3D6-A45485F0AF88}"/>
          </ac:spMkLst>
        </pc:spChg>
        <pc:spChg chg="del">
          <ac:chgData name="Gregor Hutton" userId="c5d6ece9-e70c-4470-8cca-12809888820d" providerId="ADAL" clId="{EB0491FD-B309-46EA-982B-55E91993042E}" dt="2024-06-13T11:00:18.749" v="413" actId="478"/>
          <ac:spMkLst>
            <pc:docMk/>
            <pc:sldMk cId="1853434254" sldId="269"/>
            <ac:spMk id="8" creationId="{D115B268-8E95-99ED-0AD5-276CA2D5ED7F}"/>
          </ac:spMkLst>
        </pc:spChg>
      </pc:sldChg>
      <pc:sldChg chg="delSp modSp add mod ord">
        <pc:chgData name="Gregor Hutton" userId="c5d6ece9-e70c-4470-8cca-12809888820d" providerId="ADAL" clId="{EB0491FD-B309-46EA-982B-55E91993042E}" dt="2024-06-13T11:12:29.155" v="685" actId="255"/>
        <pc:sldMkLst>
          <pc:docMk/>
          <pc:sldMk cId="254702534" sldId="270"/>
        </pc:sldMkLst>
        <pc:spChg chg="mod">
          <ac:chgData name="Gregor Hutton" userId="c5d6ece9-e70c-4470-8cca-12809888820d" providerId="ADAL" clId="{EB0491FD-B309-46EA-982B-55E91993042E}" dt="2024-06-13T11:12:11.247" v="682" actId="2711"/>
          <ac:spMkLst>
            <pc:docMk/>
            <pc:sldMk cId="254702534" sldId="270"/>
            <ac:spMk id="4" creationId="{968E2BD7-3717-E776-EEF8-1056BD922A80}"/>
          </ac:spMkLst>
        </pc:spChg>
        <pc:spChg chg="mod">
          <ac:chgData name="Gregor Hutton" userId="c5d6ece9-e70c-4470-8cca-12809888820d" providerId="ADAL" clId="{EB0491FD-B309-46EA-982B-55E91993042E}" dt="2024-06-13T11:12:29.155" v="685" actId="255"/>
          <ac:spMkLst>
            <pc:docMk/>
            <pc:sldMk cId="254702534" sldId="270"/>
            <ac:spMk id="5" creationId="{BED9755F-CEE2-99C5-616A-E20916D69768}"/>
          </ac:spMkLst>
        </pc:spChg>
        <pc:spChg chg="mod">
          <ac:chgData name="Gregor Hutton" userId="c5d6ece9-e70c-4470-8cca-12809888820d" providerId="ADAL" clId="{EB0491FD-B309-46EA-982B-55E91993042E}" dt="2024-06-13T11:00:09.550" v="410" actId="20577"/>
          <ac:spMkLst>
            <pc:docMk/>
            <pc:sldMk cId="254702534" sldId="270"/>
            <ac:spMk id="7" creationId="{329DD9B4-F688-AF3D-A3D6-A45485F0AF88}"/>
          </ac:spMkLst>
        </pc:spChg>
        <pc:spChg chg="del">
          <ac:chgData name="Gregor Hutton" userId="c5d6ece9-e70c-4470-8cca-12809888820d" providerId="ADAL" clId="{EB0491FD-B309-46EA-982B-55E91993042E}" dt="2024-06-13T11:00:11.684" v="411" actId="478"/>
          <ac:spMkLst>
            <pc:docMk/>
            <pc:sldMk cId="254702534" sldId="270"/>
            <ac:spMk id="8" creationId="{D115B268-8E95-99ED-0AD5-276CA2D5ED7F}"/>
          </ac:spMkLst>
        </pc:spChg>
      </pc:sldChg>
      <pc:sldChg chg="modSp add mod">
        <pc:chgData name="Gregor Hutton" userId="c5d6ece9-e70c-4470-8cca-12809888820d" providerId="ADAL" clId="{EB0491FD-B309-46EA-982B-55E91993042E}" dt="2024-06-13T11:01:09.246" v="436" actId="20577"/>
        <pc:sldMkLst>
          <pc:docMk/>
          <pc:sldMk cId="3517489241" sldId="271"/>
        </pc:sldMkLst>
        <pc:spChg chg="mod">
          <ac:chgData name="Gregor Hutton" userId="c5d6ece9-e70c-4470-8cca-12809888820d" providerId="ADAL" clId="{EB0491FD-B309-46EA-982B-55E91993042E}" dt="2024-06-13T11:01:09.246" v="436" actId="20577"/>
          <ac:spMkLst>
            <pc:docMk/>
            <pc:sldMk cId="3517489241" sldId="271"/>
            <ac:spMk id="7" creationId="{329DD9B4-F688-AF3D-A3D6-A45485F0AF88}"/>
          </ac:spMkLst>
        </pc:spChg>
      </pc:sldChg>
      <pc:sldChg chg="modSp add mod">
        <pc:chgData name="Gregor Hutton" userId="c5d6ece9-e70c-4470-8cca-12809888820d" providerId="ADAL" clId="{EB0491FD-B309-46EA-982B-55E91993042E}" dt="2024-06-13T11:10:02.593" v="673" actId="255"/>
        <pc:sldMkLst>
          <pc:docMk/>
          <pc:sldMk cId="486034939" sldId="272"/>
        </pc:sldMkLst>
        <pc:spChg chg="mod">
          <ac:chgData name="Gregor Hutton" userId="c5d6ece9-e70c-4470-8cca-12809888820d" providerId="ADAL" clId="{EB0491FD-B309-46EA-982B-55E91993042E}" dt="2024-06-13T11:09:44.842" v="670" actId="2711"/>
          <ac:spMkLst>
            <pc:docMk/>
            <pc:sldMk cId="486034939" sldId="272"/>
            <ac:spMk id="4" creationId="{968E2BD7-3717-E776-EEF8-1056BD922A80}"/>
          </ac:spMkLst>
        </pc:spChg>
        <pc:spChg chg="mod">
          <ac:chgData name="Gregor Hutton" userId="c5d6ece9-e70c-4470-8cca-12809888820d" providerId="ADAL" clId="{EB0491FD-B309-46EA-982B-55E91993042E}" dt="2024-06-13T11:10:02.593" v="673" actId="255"/>
          <ac:spMkLst>
            <pc:docMk/>
            <pc:sldMk cId="486034939" sldId="272"/>
            <ac:spMk id="5" creationId="{BED9755F-CEE2-99C5-616A-E20916D69768}"/>
          </ac:spMkLst>
        </pc:spChg>
        <pc:spChg chg="mod">
          <ac:chgData name="Gregor Hutton" userId="c5d6ece9-e70c-4470-8cca-12809888820d" providerId="ADAL" clId="{EB0491FD-B309-46EA-982B-55E91993042E}" dt="2024-06-13T11:05:33.084" v="540" actId="20577"/>
          <ac:spMkLst>
            <pc:docMk/>
            <pc:sldMk cId="486034939" sldId="272"/>
            <ac:spMk id="7" creationId="{329DD9B4-F688-AF3D-A3D6-A45485F0AF88}"/>
          </ac:spMkLst>
        </pc:spChg>
        <pc:spChg chg="mod">
          <ac:chgData name="Gregor Hutton" userId="c5d6ece9-e70c-4470-8cca-12809888820d" providerId="ADAL" clId="{EB0491FD-B309-46EA-982B-55E91993042E}" dt="2024-06-13T11:05:51.567" v="541" actId="14100"/>
          <ac:spMkLst>
            <pc:docMk/>
            <pc:sldMk cId="486034939" sldId="272"/>
            <ac:spMk id="8" creationId="{D115B268-8E95-99ED-0AD5-276CA2D5ED7F}"/>
          </ac:spMkLst>
        </pc:spChg>
      </pc:sldChg>
      <pc:sldChg chg="modSp add mod">
        <pc:chgData name="Gregor Hutton" userId="c5d6ece9-e70c-4470-8cca-12809888820d" providerId="ADAL" clId="{EB0491FD-B309-46EA-982B-55E91993042E}" dt="2024-06-13T11:14:20.566" v="694" actId="255"/>
        <pc:sldMkLst>
          <pc:docMk/>
          <pc:sldMk cId="2276433028" sldId="273"/>
        </pc:sldMkLst>
        <pc:spChg chg="mod">
          <ac:chgData name="Gregor Hutton" userId="c5d6ece9-e70c-4470-8cca-12809888820d" providerId="ADAL" clId="{EB0491FD-B309-46EA-982B-55E91993042E}" dt="2024-06-13T11:14:02.166" v="691" actId="255"/>
          <ac:spMkLst>
            <pc:docMk/>
            <pc:sldMk cId="2276433028" sldId="273"/>
            <ac:spMk id="4" creationId="{968E2BD7-3717-E776-EEF8-1056BD922A80}"/>
          </ac:spMkLst>
        </pc:spChg>
        <pc:spChg chg="mod">
          <ac:chgData name="Gregor Hutton" userId="c5d6ece9-e70c-4470-8cca-12809888820d" providerId="ADAL" clId="{EB0491FD-B309-46EA-982B-55E91993042E}" dt="2024-06-13T11:14:20.566" v="694" actId="255"/>
          <ac:spMkLst>
            <pc:docMk/>
            <pc:sldMk cId="2276433028" sldId="273"/>
            <ac:spMk id="5" creationId="{BED9755F-CEE2-99C5-616A-E20916D69768}"/>
          </ac:spMkLst>
        </pc:spChg>
        <pc:spChg chg="mod">
          <ac:chgData name="Gregor Hutton" userId="c5d6ece9-e70c-4470-8cca-12809888820d" providerId="ADAL" clId="{EB0491FD-B309-46EA-982B-55E91993042E}" dt="2024-06-13T11:04:20.517" v="503" actId="20577"/>
          <ac:spMkLst>
            <pc:docMk/>
            <pc:sldMk cId="2276433028" sldId="273"/>
            <ac:spMk id="7" creationId="{329DD9B4-F688-AF3D-A3D6-A45485F0AF88}"/>
          </ac:spMkLst>
        </pc:spChg>
      </pc:sldChg>
      <pc:sldChg chg="modSp add mod">
        <pc:chgData name="Gregor Hutton" userId="c5d6ece9-e70c-4470-8cca-12809888820d" providerId="ADAL" clId="{EB0491FD-B309-46EA-982B-55E91993042E}" dt="2024-06-13T11:10:21.677" v="675" actId="20577"/>
        <pc:sldMkLst>
          <pc:docMk/>
          <pc:sldMk cId="720356486" sldId="274"/>
        </pc:sldMkLst>
        <pc:spChg chg="mod">
          <ac:chgData name="Gregor Hutton" userId="c5d6ece9-e70c-4470-8cca-12809888820d" providerId="ADAL" clId="{EB0491FD-B309-46EA-982B-55E91993042E}" dt="2024-06-13T11:10:21.677" v="675" actId="20577"/>
          <ac:spMkLst>
            <pc:docMk/>
            <pc:sldMk cId="720356486" sldId="274"/>
            <ac:spMk id="5" creationId="{BED9755F-CEE2-99C5-616A-E20916D69768}"/>
          </ac:spMkLst>
        </pc:spChg>
      </pc:sldChg>
      <pc:sldChg chg="add del">
        <pc:chgData name="Gregor Hutton" userId="c5d6ece9-e70c-4470-8cca-12809888820d" providerId="ADAL" clId="{EB0491FD-B309-46EA-982B-55E91993042E}" dt="2024-06-13T11:04:50.967" v="505" actId="2696"/>
        <pc:sldMkLst>
          <pc:docMk/>
          <pc:sldMk cId="3754585518" sldId="274"/>
        </pc:sldMkLst>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A3967FBD-7218-0D02-BC4C-53A20AA80A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62216" y="150251"/>
            <a:ext cx="2651760" cy="499872"/>
          </a:xfrm>
          <a:prstGeom prst="rect">
            <a:avLst/>
          </a:prstGeom>
        </p:spPr>
      </p:pic>
      <p:pic>
        <p:nvPicPr>
          <p:cNvPr id="8" name="Picture 7" descr="A blue and black logo&#10;&#10;Description automatically generated">
            <a:extLst>
              <a:ext uri="{FF2B5EF4-FFF2-40B4-BE49-F238E27FC236}">
                <a16:creationId xmlns:a16="http://schemas.microsoft.com/office/drawing/2014/main" id="{672C4BE0-A2E4-8460-58A3-DEAD557516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8120" y="200491"/>
            <a:ext cx="2556287" cy="789747"/>
          </a:xfrm>
          <a:prstGeom prst="rect">
            <a:avLst/>
          </a:prstGeom>
        </p:spPr>
      </p:pic>
    </p:spTree>
    <p:extLst>
      <p:ext uri="{BB962C8B-B14F-4D97-AF65-F5344CB8AC3E}">
        <p14:creationId xmlns:p14="http://schemas.microsoft.com/office/powerpoint/2010/main" val="6564536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BC07-760F-2E7D-058B-7B0DC64371D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1032919-57B8-9BE9-899B-B1219A7141D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4CEDCAD-B07F-017B-B22B-B0712A0A326F}"/>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5" name="Footer Placeholder 4">
            <a:extLst>
              <a:ext uri="{FF2B5EF4-FFF2-40B4-BE49-F238E27FC236}">
                <a16:creationId xmlns:a16="http://schemas.microsoft.com/office/drawing/2014/main" id="{2A4210F5-A174-D3C5-86DA-4CF248600F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C1A0B6-EE1F-4603-4222-7D458197B66E}"/>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937842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A10FA-6460-EF04-1A9B-6D61218F663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A592973-C37D-CAB1-53AB-28C99CFCC2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4160DB0-B96C-9A76-4F60-0996A2813D63}"/>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5" name="Footer Placeholder 4">
            <a:extLst>
              <a:ext uri="{FF2B5EF4-FFF2-40B4-BE49-F238E27FC236}">
                <a16:creationId xmlns:a16="http://schemas.microsoft.com/office/drawing/2014/main" id="{476F18FE-6DFE-C6A5-47A0-CF4413DDF3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CB4226-E20A-4266-3CEF-BFF3B49D826C}"/>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357953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B3D74-2C34-83C9-8D2F-AC7190391DE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1D7EF46-0BA8-A3F4-B235-1CC61AD40A2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5FB5F54-2C88-5374-6785-5C4F816682A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296626D-2AF3-84BB-E666-1FC8779BEAC4}"/>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6" name="Footer Placeholder 5">
            <a:extLst>
              <a:ext uri="{FF2B5EF4-FFF2-40B4-BE49-F238E27FC236}">
                <a16:creationId xmlns:a16="http://schemas.microsoft.com/office/drawing/2014/main" id="{9C13DD26-2CAE-5780-5CB1-78765963EA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BAEDD5-228D-FE92-DE16-E3C31B723B35}"/>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1413538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3240A-F9F6-CB7A-D0CE-EF77448BC91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05181F3-2F14-6713-94C5-9BA6D012DF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848CAB3-B376-D34A-A469-F3E7AFDA114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FCF4E83-AF2B-1859-96BB-38621C07C7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B02927-0BCE-CB66-58CC-956DDFE140E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014388D-6023-EC22-085C-E34BD04D0A02}"/>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8" name="Footer Placeholder 7">
            <a:extLst>
              <a:ext uri="{FF2B5EF4-FFF2-40B4-BE49-F238E27FC236}">
                <a16:creationId xmlns:a16="http://schemas.microsoft.com/office/drawing/2014/main" id="{C93C3BE9-0F4C-EF48-9938-652B89AA214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880D376-A302-849F-6CD4-1E6B1181EDC9}"/>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1322330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C59E3-E799-D378-E26D-9F439DE62399}"/>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480D0591-BC82-B9DA-CBD3-4B98679873FF}"/>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4" name="Footer Placeholder 3">
            <a:extLst>
              <a:ext uri="{FF2B5EF4-FFF2-40B4-BE49-F238E27FC236}">
                <a16:creationId xmlns:a16="http://schemas.microsoft.com/office/drawing/2014/main" id="{72EB6CE3-CD2A-6675-76C4-A3EA666D6C4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129766-9A32-032E-8DF7-09C9190ABE6A}"/>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198721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BBDC2E-4456-BC2C-92B3-1D11D6875B5D}"/>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3" name="Footer Placeholder 2">
            <a:extLst>
              <a:ext uri="{FF2B5EF4-FFF2-40B4-BE49-F238E27FC236}">
                <a16:creationId xmlns:a16="http://schemas.microsoft.com/office/drawing/2014/main" id="{62C6D2B7-3C2C-4232-559C-ADAA55A16A5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B46C4B8-3FA3-2B91-6348-5B700F021F10}"/>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387152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D1643-71A5-CFE5-8EDE-D470F18A54A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E63D539C-FEBA-A74B-3548-DB25FA392A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72E66AD-BFC9-F7DA-66A1-FA3B99198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372B4A4-ACD2-16F9-AC74-34BC37D15262}"/>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6" name="Footer Placeholder 5">
            <a:extLst>
              <a:ext uri="{FF2B5EF4-FFF2-40B4-BE49-F238E27FC236}">
                <a16:creationId xmlns:a16="http://schemas.microsoft.com/office/drawing/2014/main" id="{5EC9002F-4941-2507-0D8C-498A2BC0FD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A2B54B-802E-0B2C-0AFF-667E869313FC}"/>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195280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0551F-3AFC-8FD3-BF9F-1538260D3E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DC42063-1118-EB9E-6564-FA251094CB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0AECA30-DE66-06BE-483C-3F9CE022C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1C47112-CDF0-339E-880C-453BB741A536}"/>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6" name="Footer Placeholder 5">
            <a:extLst>
              <a:ext uri="{FF2B5EF4-FFF2-40B4-BE49-F238E27FC236}">
                <a16:creationId xmlns:a16="http://schemas.microsoft.com/office/drawing/2014/main" id="{BE8C6161-2E1A-B28B-E2D9-0FF5B42D4F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9EE666-1540-C1E7-6DE0-EE5C89E83FF2}"/>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301635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56B75-356A-A82F-4C85-C56B5B8A724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38FD009-42A5-374E-4E31-926153E9D0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777B4E3-3BC2-217B-1F5E-EFA456344599}"/>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5" name="Footer Placeholder 4">
            <a:extLst>
              <a:ext uri="{FF2B5EF4-FFF2-40B4-BE49-F238E27FC236}">
                <a16:creationId xmlns:a16="http://schemas.microsoft.com/office/drawing/2014/main" id="{FFEF68D7-26C3-17E1-4C6C-4839F728AA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5037C5-AD69-AC1C-E74D-9FC4B5455E10}"/>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4266903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95BFEE-5836-40B3-5525-16D660BA0F3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E468007-F221-7E8B-6A6C-BB165228E08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EA62857-B43C-0B6D-B761-58C3698C16E6}"/>
              </a:ext>
            </a:extLst>
          </p:cNvPr>
          <p:cNvSpPr>
            <a:spLocks noGrp="1"/>
          </p:cNvSpPr>
          <p:nvPr>
            <p:ph type="dt" sz="half" idx="10"/>
          </p:nvPr>
        </p:nvSpPr>
        <p:spPr/>
        <p:txBody>
          <a:bodyPr/>
          <a:lstStyle/>
          <a:p>
            <a:fld id="{A7B8D44D-8187-4786-BFCA-8913DA0CBCC9}" type="datetimeFigureOut">
              <a:rPr lang="en-GB" smtClean="0"/>
              <a:t>21/01/2026</a:t>
            </a:fld>
            <a:endParaRPr lang="en-GB"/>
          </a:p>
        </p:txBody>
      </p:sp>
      <p:sp>
        <p:nvSpPr>
          <p:cNvPr id="5" name="Footer Placeholder 4">
            <a:extLst>
              <a:ext uri="{FF2B5EF4-FFF2-40B4-BE49-F238E27FC236}">
                <a16:creationId xmlns:a16="http://schemas.microsoft.com/office/drawing/2014/main" id="{811D10BC-A8C1-2D26-E646-46B710AC52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C298EE-9706-F1B3-80D5-9C443605D993}"/>
              </a:ext>
            </a:extLst>
          </p:cNvPr>
          <p:cNvSpPr>
            <a:spLocks noGrp="1"/>
          </p:cNvSpPr>
          <p:nvPr>
            <p:ph type="sldNum" sz="quarter" idx="12"/>
          </p:nvPr>
        </p:nvSpPr>
        <p:spPr/>
        <p:txBody>
          <a:bodyPr/>
          <a:lstStyle/>
          <a:p>
            <a:fld id="{D47883E2-C3C8-4C34-A6B7-D900D324CCBF}" type="slidenum">
              <a:rPr lang="en-GB" smtClean="0"/>
              <a:t>‹#›</a:t>
            </a:fld>
            <a:endParaRPr lang="en-GB"/>
          </a:p>
        </p:txBody>
      </p:sp>
    </p:spTree>
    <p:extLst>
      <p:ext uri="{BB962C8B-B14F-4D97-AF65-F5344CB8AC3E}">
        <p14:creationId xmlns:p14="http://schemas.microsoft.com/office/powerpoint/2010/main" val="2841627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02DA2D-5783-7CAA-A0B2-1924DE7583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BDA4BD8-68CE-7C9B-8D66-D9643F7966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9D819C-F50E-2C4F-AE3D-3EABAB298A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7B8D44D-8187-4786-BFCA-8913DA0CBCC9}" type="datetimeFigureOut">
              <a:rPr lang="en-GB" smtClean="0"/>
              <a:t>21/01/2026</a:t>
            </a:fld>
            <a:endParaRPr lang="en-GB"/>
          </a:p>
        </p:txBody>
      </p:sp>
      <p:sp>
        <p:nvSpPr>
          <p:cNvPr id="5" name="Footer Placeholder 4">
            <a:extLst>
              <a:ext uri="{FF2B5EF4-FFF2-40B4-BE49-F238E27FC236}">
                <a16:creationId xmlns:a16="http://schemas.microsoft.com/office/drawing/2014/main" id="{9BB78F41-E2CC-24C2-5BDA-AF9857C0C9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77EF002-39AC-9CF1-46FD-933DC3FCD5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7883E2-C3C8-4C34-A6B7-D900D324CCBF}" type="slidenum">
              <a:rPr lang="en-GB" smtClean="0"/>
              <a:t>‹#›</a:t>
            </a:fld>
            <a:endParaRPr lang="en-GB"/>
          </a:p>
        </p:txBody>
      </p:sp>
    </p:spTree>
    <p:extLst>
      <p:ext uri="{BB962C8B-B14F-4D97-AF65-F5344CB8AC3E}">
        <p14:creationId xmlns:p14="http://schemas.microsoft.com/office/powerpoint/2010/main" val="1119905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blogs.gov.scot/public-procurement/2019/01/17/sarahs-procurement-journey/"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902EBCC-C8EB-C660-85FD-722461459C5F}"/>
              </a:ext>
            </a:extLst>
          </p:cNvPr>
          <p:cNvSpPr txBox="1"/>
          <p:nvPr/>
        </p:nvSpPr>
        <p:spPr>
          <a:xfrm>
            <a:off x="1224176" y="1376829"/>
            <a:ext cx="5362365" cy="5077737"/>
          </a:xfrm>
          <a:prstGeom prst="rect">
            <a:avLst/>
          </a:prstGeom>
          <a:noFill/>
        </p:spPr>
        <p:txBody>
          <a:bodyPr wrap="none" rtlCol="0">
            <a:spAutoFit/>
          </a:bodyPr>
          <a:lstStyle/>
          <a:p>
            <a:r>
              <a:rPr lang="en-GB" sz="4800" b="1" dirty="0">
                <a:solidFill>
                  <a:srgbClr val="0070C0"/>
                </a:solidFill>
              </a:rPr>
              <a:t>Case Studies Pack</a:t>
            </a:r>
          </a:p>
          <a:p>
            <a:endParaRPr lang="en-GB" sz="2800" dirty="0"/>
          </a:p>
          <a:p>
            <a:pPr>
              <a:lnSpc>
                <a:spcPct val="150000"/>
              </a:lnSpc>
            </a:pPr>
            <a:r>
              <a:rPr lang="en-GB" sz="2800" dirty="0"/>
              <a:t>Modern Apprentices</a:t>
            </a:r>
          </a:p>
          <a:p>
            <a:pPr>
              <a:lnSpc>
                <a:spcPct val="150000"/>
              </a:lnSpc>
            </a:pPr>
            <a:r>
              <a:rPr lang="en-GB" sz="2800" dirty="0"/>
              <a:t>Procurement Graduates</a:t>
            </a:r>
          </a:p>
          <a:p>
            <a:pPr>
              <a:lnSpc>
                <a:spcPct val="150000"/>
              </a:lnSpc>
            </a:pPr>
            <a:r>
              <a:rPr lang="en-GB" sz="2800" dirty="0"/>
              <a:t>Internships</a:t>
            </a:r>
          </a:p>
          <a:p>
            <a:pPr>
              <a:lnSpc>
                <a:spcPct val="150000"/>
              </a:lnSpc>
            </a:pPr>
            <a:r>
              <a:rPr lang="en-GB" sz="2800" dirty="0"/>
              <a:t>Career Changers</a:t>
            </a:r>
          </a:p>
          <a:p>
            <a:pPr>
              <a:lnSpc>
                <a:spcPct val="150000"/>
              </a:lnSpc>
            </a:pPr>
            <a:r>
              <a:rPr lang="en-GB" sz="2800" dirty="0"/>
              <a:t>Employer Perspectives</a:t>
            </a:r>
          </a:p>
          <a:p>
            <a:pPr>
              <a:lnSpc>
                <a:spcPct val="150000"/>
              </a:lnSpc>
            </a:pPr>
            <a:r>
              <a:rPr lang="en-GB" sz="2800" dirty="0"/>
              <a:t>Progress of our people</a:t>
            </a:r>
          </a:p>
        </p:txBody>
      </p:sp>
      <p:pic>
        <p:nvPicPr>
          <p:cNvPr id="13" name="Picture 12" descr="A person standing next to a sign&#10;&#10;Description automatically generated">
            <a:extLst>
              <a:ext uri="{FF2B5EF4-FFF2-40B4-BE49-F238E27FC236}">
                <a16:creationId xmlns:a16="http://schemas.microsoft.com/office/drawing/2014/main" id="{ECCA3D72-F864-FA5B-998A-59DFEB2A1C6C}"/>
              </a:ext>
            </a:extLst>
          </p:cNvPr>
          <p:cNvPicPr>
            <a:picLocks noChangeAspect="1"/>
          </p:cNvPicPr>
          <p:nvPr/>
        </p:nvPicPr>
        <p:blipFill rotWithShape="1">
          <a:blip r:embed="rId2">
            <a:extLst>
              <a:ext uri="{28A0092B-C50C-407E-A947-70E740481C1C}">
                <a14:useLocalDpi xmlns:a14="http://schemas.microsoft.com/office/drawing/2010/main" val="0"/>
              </a:ext>
            </a:extLst>
          </a:blip>
          <a:srcRect l="23671" r="65"/>
          <a:stretch/>
        </p:blipFill>
        <p:spPr>
          <a:xfrm>
            <a:off x="7207045" y="943897"/>
            <a:ext cx="4784262" cy="5648632"/>
          </a:xfrm>
          <a:prstGeom prst="rect">
            <a:avLst/>
          </a:prstGeom>
        </p:spPr>
      </p:pic>
      <p:sp>
        <p:nvSpPr>
          <p:cNvPr id="2" name="Rectangle 1">
            <a:extLst>
              <a:ext uri="{FF2B5EF4-FFF2-40B4-BE49-F238E27FC236}">
                <a16:creationId xmlns:a16="http://schemas.microsoft.com/office/drawing/2014/main" id="{B15646E4-AB58-4CC0-610B-486E5842B012}"/>
              </a:ext>
            </a:extLst>
          </p:cNvPr>
          <p:cNvSpPr/>
          <p:nvPr/>
        </p:nvSpPr>
        <p:spPr>
          <a:xfrm>
            <a:off x="870706" y="2789383"/>
            <a:ext cx="267855" cy="267855"/>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B7D428E-9CD7-E9C6-5189-A7CEFC7F13FC}"/>
              </a:ext>
            </a:extLst>
          </p:cNvPr>
          <p:cNvSpPr/>
          <p:nvPr/>
        </p:nvSpPr>
        <p:spPr>
          <a:xfrm>
            <a:off x="874438" y="3451870"/>
            <a:ext cx="267855" cy="267855"/>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33147C7-A8A4-89E8-08D5-A981DDDB2AFC}"/>
              </a:ext>
            </a:extLst>
          </p:cNvPr>
          <p:cNvSpPr/>
          <p:nvPr/>
        </p:nvSpPr>
        <p:spPr>
          <a:xfrm>
            <a:off x="870706" y="4109297"/>
            <a:ext cx="267855" cy="26785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F632063-06BA-B0F4-3747-1ED11CD252FE}"/>
              </a:ext>
            </a:extLst>
          </p:cNvPr>
          <p:cNvSpPr/>
          <p:nvPr/>
        </p:nvSpPr>
        <p:spPr>
          <a:xfrm>
            <a:off x="870706" y="4748252"/>
            <a:ext cx="267855" cy="267855"/>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D59E7B94-DC4E-2515-B7AF-987668307297}"/>
              </a:ext>
            </a:extLst>
          </p:cNvPr>
          <p:cNvSpPr/>
          <p:nvPr/>
        </p:nvSpPr>
        <p:spPr>
          <a:xfrm>
            <a:off x="870706" y="5368735"/>
            <a:ext cx="267855" cy="267855"/>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145CA27-EF69-23E3-52FE-3FD0FE6610DC}"/>
              </a:ext>
            </a:extLst>
          </p:cNvPr>
          <p:cNvSpPr/>
          <p:nvPr/>
        </p:nvSpPr>
        <p:spPr>
          <a:xfrm>
            <a:off x="859339" y="5984601"/>
            <a:ext cx="267855" cy="267855"/>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3980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37CD755-94DE-9A18-5CE6-0314D685719B}"/>
              </a:ext>
            </a:extLst>
          </p:cNvPr>
          <p:cNvSpPr/>
          <p:nvPr/>
        </p:nvSpPr>
        <p:spPr>
          <a:xfrm>
            <a:off x="275304" y="3352800"/>
            <a:ext cx="2762864" cy="9847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am a 2:1 Honours Graduate from the University of the West of Scotland where I studied Society, Politics and Policy.</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wanted to be able to use my knowledge from my degree – regarding modern society and social policy – to good use in whichever job I would find for myself after graduating. Through job fairs and websites I learned about, and was successful in applying for, the Procurement Assistant Modern Apprenticeship, which incorporated passions within and </a:t>
            </a:r>
            <a:r>
              <a:rPr lang="en-GB" sz="1200" dirty="0" err="1">
                <a:latin typeface="+mn-lt"/>
                <a:cs typeface="Arial" pitchFamily="34" charset="0"/>
              </a:rPr>
              <a:t>outwith</a:t>
            </a:r>
            <a:r>
              <a:rPr lang="en-GB" sz="1200" dirty="0">
                <a:latin typeface="+mn-lt"/>
                <a:cs typeface="Arial" pitchFamily="34" charset="0"/>
              </a:rPr>
              <a:t> my degree.</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r>
              <a:rPr lang="en-GB" sz="1200" dirty="0">
                <a:latin typeface="+mn-lt"/>
                <a:cs typeface="Arial" pitchFamily="34" charset="0"/>
              </a:rPr>
              <a:t>I joined the Scottish Government as a Procurement Assistant in February 2019 working with the ICT Networks team. Having been in post for almost a year I am nearing completion of my </a:t>
            </a:r>
            <a:r>
              <a:rPr lang="en-GB" sz="1200" dirty="0" err="1">
                <a:latin typeface="+mn-lt"/>
                <a:cs typeface="Arial" pitchFamily="34" charset="0"/>
              </a:rPr>
              <a:t>SVQ3</a:t>
            </a:r>
            <a:r>
              <a:rPr lang="en-GB" sz="1200" dirty="0">
                <a:latin typeface="+mn-lt"/>
                <a:cs typeface="Arial" pitchFamily="34" charset="0"/>
              </a:rPr>
              <a:t> Procurement qualification, despite delays caused by the COVID-19 pandemic. Nevertheless, I am enjoying the work.</a:t>
            </a:r>
            <a:br>
              <a:rPr lang="en-GB" sz="1200" b="1"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What I like best about my role is the team that I get to work with. The team is a fountain of knowledge regarding ICT Networks and procurement as a whole. Working in this team has only been beneficial for me – it has allowed me to learn from great professionals and apply what I have learned into my own work. </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The learning aspect of the role also can’t go unnoticed either as  I am able to gain a brand new, vocational qualification evidencing my skills, whilst also working in a job at the same time. </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5047536"/>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joining Scottish Procurement, I have been involved in</a:t>
            </a:r>
          </a:p>
          <a:p>
            <a:endParaRPr lang="en-GB" sz="1200" b="1" dirty="0">
              <a:solidFill>
                <a:prstClr val="black"/>
              </a:solidFill>
              <a:cs typeface="Arial" pitchFamily="34" charset="0"/>
            </a:endParaRPr>
          </a:p>
          <a:p>
            <a:pPr marL="285750" indent="-285750">
              <a:buFont typeface="Arial" panose="020B0604020202020204" pitchFamily="34" charset="0"/>
              <a:buChar char="•"/>
            </a:pPr>
            <a:r>
              <a:rPr lang="en-GB" sz="1200" dirty="0">
                <a:solidFill>
                  <a:srgbClr val="0070C0"/>
                </a:solidFill>
                <a:cs typeface="Arial" pitchFamily="34" charset="0"/>
              </a:rPr>
              <a:t>The new Mobile Voice &amp; Data Services Framework introduced by the ICT Networks team.</a:t>
            </a:r>
          </a:p>
          <a:p>
            <a:pPr marL="285750" indent="-285750">
              <a:buFont typeface="Arial" panose="020B0604020202020204" pitchFamily="34" charset="0"/>
              <a:buChar char="•"/>
            </a:pPr>
            <a:endParaRPr lang="en-GB" sz="1200" dirty="0">
              <a:solidFill>
                <a:srgbClr val="0070C0"/>
              </a:solidFill>
              <a:cs typeface="Arial" pitchFamily="34" charset="0"/>
            </a:endParaRPr>
          </a:p>
          <a:p>
            <a:pPr marL="285750" indent="-285750">
              <a:buFont typeface="Arial" panose="020B0604020202020204" pitchFamily="34" charset="0"/>
              <a:buChar char="•"/>
            </a:pPr>
            <a:r>
              <a:rPr lang="en-GB" sz="1200" dirty="0">
                <a:solidFill>
                  <a:srgbClr val="0070C0"/>
                </a:solidFill>
                <a:cs typeface="Arial" pitchFamily="34" charset="0"/>
              </a:rPr>
              <a:t>Recording management information data from suppliers regarding spend and savings.</a:t>
            </a:r>
          </a:p>
          <a:p>
            <a:pPr marL="285750" indent="-285750">
              <a:buFont typeface="Arial" panose="020B0604020202020204" pitchFamily="34" charset="0"/>
              <a:buChar char="•"/>
            </a:pPr>
            <a:endParaRPr lang="en-GB" sz="1200" dirty="0">
              <a:solidFill>
                <a:srgbClr val="0070C0"/>
              </a:solidFill>
              <a:cs typeface="Arial" pitchFamily="34" charset="0"/>
            </a:endParaRPr>
          </a:p>
          <a:p>
            <a:pPr marL="285750" indent="-285750">
              <a:buFont typeface="Arial" panose="020B0604020202020204" pitchFamily="34" charset="0"/>
              <a:buChar char="•"/>
            </a:pPr>
            <a:r>
              <a:rPr lang="en-GB" sz="1200" dirty="0">
                <a:solidFill>
                  <a:srgbClr val="0070C0"/>
                </a:solidFill>
                <a:cs typeface="Arial" pitchFamily="34" charset="0"/>
              </a:rPr>
              <a:t>Regularly managing applications on Public Contracts Scotland – Tender (PCS-T) on whether companies gain successful access to the frameworks the ICT Networks team offer.</a:t>
            </a:r>
          </a:p>
          <a:p>
            <a:pPr marL="285750" indent="-285750">
              <a:buFont typeface="Arial" panose="020B0604020202020204" pitchFamily="34" charset="0"/>
              <a:buChar char="•"/>
            </a:pPr>
            <a:endParaRPr lang="en-GB" sz="1200" dirty="0">
              <a:solidFill>
                <a:srgbClr val="0070C0"/>
              </a:solidFill>
              <a:cs typeface="Arial" pitchFamily="34" charset="0"/>
            </a:endParaRPr>
          </a:p>
          <a:p>
            <a:pPr marL="285750" indent="-285750">
              <a:buFont typeface="Arial" panose="020B0604020202020204" pitchFamily="34" charset="0"/>
              <a:buChar char="•"/>
            </a:pPr>
            <a:r>
              <a:rPr lang="en-GB" sz="1200" dirty="0">
                <a:solidFill>
                  <a:srgbClr val="0070C0"/>
                </a:solidFill>
                <a:cs typeface="Arial" pitchFamily="34" charset="0"/>
              </a:rPr>
              <a:t>Facilitating and helping monitor the Knowledge Hub website, which allows users to access pricing schedules and documentation for our frameworks.</a:t>
            </a:r>
          </a:p>
          <a:p>
            <a:endParaRPr lang="en-GB" sz="1200" dirty="0">
              <a:solidFill>
                <a:prstClr val="black"/>
              </a:solidFill>
              <a:cs typeface="Arial" pitchFamily="34" charset="0"/>
            </a:endParaRPr>
          </a:p>
          <a:p>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solidFill>
                  <a:prstClr val="black"/>
                </a:solidFill>
                <a:cs typeface="Arial" pitchFamily="34" charset="0"/>
              </a:rPr>
              <a:t>Upon completion of my procurement qualification, I will be actively looking for the next step in my procurement journey.</a:t>
            </a:r>
          </a:p>
          <a:p>
            <a:endParaRPr lang="en-GB" sz="1200" dirty="0">
              <a:solidFill>
                <a:prstClr val="black"/>
              </a:solidFill>
              <a:cs typeface="Arial" pitchFamily="34" charset="0"/>
            </a:endParaRPr>
          </a:p>
          <a:p>
            <a:r>
              <a:rPr lang="en-GB" sz="1200" dirty="0">
                <a:solidFill>
                  <a:prstClr val="black"/>
                </a:solidFill>
                <a:cs typeface="Arial" pitchFamily="34" charset="0"/>
              </a:rPr>
              <a:t>Another longer-term goal within procurement would also be starting working towards my CIPS qualification as well.</a:t>
            </a:r>
            <a:endParaRPr lang="en-GB" sz="1200" dirty="0">
              <a:solidFill>
                <a:prstClr val="black"/>
              </a:solidFill>
            </a:endParaRPr>
          </a:p>
          <a:p>
            <a:pPr>
              <a:spcBef>
                <a:spcPts val="1200"/>
              </a:spcBef>
            </a:pPr>
            <a:r>
              <a:rPr lang="en-GB" sz="1200" dirty="0">
                <a:solidFill>
                  <a:prstClr val="white">
                    <a:lumMod val="75000"/>
                  </a:prstClr>
                </a:solidFill>
                <a:cs typeface="Arial" panose="020B0604020202020204" pitchFamily="34" charset="0"/>
              </a:rPr>
              <a:t>2021</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Jack Graham</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Delivery Job Family</a:t>
            </a: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This was the Case Study for Jack in 2021. You can see where he has progressed his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p:txBody>
      </p:sp>
      <p:sp>
        <p:nvSpPr>
          <p:cNvPr id="8" name="Rectangle 7">
            <a:extLst>
              <a:ext uri="{FF2B5EF4-FFF2-40B4-BE49-F238E27FC236}">
                <a16:creationId xmlns:a16="http://schemas.microsoft.com/office/drawing/2014/main" id="{E7F68AD5-6C6A-9736-2C75-7DBB54678E14}"/>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92836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15B268-8E95-99ED-0AD5-276CA2D5ED7F}"/>
              </a:ext>
            </a:extLst>
          </p:cNvPr>
          <p:cNvSpPr/>
          <p:nvPr/>
        </p:nvSpPr>
        <p:spPr>
          <a:xfrm>
            <a:off x="275304" y="3352800"/>
            <a:ext cx="2762864" cy="120017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Before becoming an MA in Procurement I attended Earlston High School in the Scottish Borders. I then went on to achieve an honours degree in Criminology and Sociology from Stirling University. After graduating job prospects were difficult and I was not sure what I wanted to do for a career.</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itchFamily="34" charset="0"/>
              </a:rPr>
              <a:t>I visited Skills Development Scotland’s “My World of Work” website and started looking into Modern Apprenticeships. I then applied for the Modern Apprenticeship in Procurement and was lucky enough to get the post in Scottish Procurement’s Learning and Skills team in May 2014.</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I would definitely recommend the Modern Apprenticeship in Procurement as it has been a great opportunity to gain new skills, experience and achieve qualifications while working.</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completed my Procurement SVQ 3 in June 2015, which involved many different placements across the directorate. Continuing my studies I sat the final exam for my Level 2 CIPS Certificate in Procurement and Supply Operations in May 2016.</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have learnt an incredible amount working in the Scottish Government. The experience of “earning and learning” has given me great insight and practical experience in all areas of procurement and allowed me to actively engage with CIPS.</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662815"/>
          </a:xfrm>
          <a:prstGeom prst="rect">
            <a:avLst/>
          </a:prstGeom>
          <a:noFill/>
        </p:spPr>
        <p:txBody>
          <a:bodyPr wrap="square" rtlCol="0">
            <a:spAutoFit/>
          </a:bodyPr>
          <a:lstStyle/>
          <a:p>
            <a:r>
              <a:rPr lang="en-GB" sz="1200" b="1" dirty="0">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pPr marL="171450" indent="-171450">
              <a:spcBef>
                <a:spcPts val="1200"/>
              </a:spcBef>
              <a:buFont typeface="Arial" pitchFamily="34" charset="0"/>
              <a:buChar char="•"/>
            </a:pPr>
            <a:r>
              <a:rPr lang="en-GB" sz="1200" dirty="0">
                <a:solidFill>
                  <a:srgbClr val="0070C0"/>
                </a:solidFill>
                <a:cs typeface="Arial" pitchFamily="34" charset="0"/>
              </a:rPr>
              <a:t>organising procurement and commercial training courses and analysing performance data, as well as liaising with suppliers and raising payments</a:t>
            </a:r>
          </a:p>
          <a:p>
            <a:pPr marL="171450" indent="-171450">
              <a:spcBef>
                <a:spcPts val="1200"/>
              </a:spcBef>
              <a:buFont typeface="Arial" pitchFamily="34" charset="0"/>
              <a:buChar char="•"/>
            </a:pPr>
            <a:r>
              <a:rPr lang="en-GB" sz="1200" dirty="0">
                <a:solidFill>
                  <a:srgbClr val="0070C0"/>
                </a:solidFill>
                <a:cs typeface="Arial" pitchFamily="34" charset="0"/>
              </a:rPr>
              <a:t>procurement policy issues and helping with Parliamentary Questions, First Minister Questions and ministerial briefings</a:t>
            </a:r>
          </a:p>
          <a:p>
            <a:pPr marL="171450" indent="-171450">
              <a:spcBef>
                <a:spcPts val="1200"/>
              </a:spcBef>
              <a:buFont typeface="Arial" pitchFamily="34" charset="0"/>
              <a:buChar char="•"/>
            </a:pPr>
            <a:r>
              <a:rPr lang="en-GB" sz="1200" dirty="0">
                <a:solidFill>
                  <a:srgbClr val="0070C0"/>
                </a:solidFill>
                <a:cs typeface="Arial" pitchFamily="34" charset="0"/>
              </a:rPr>
              <a:t>procuring services while on placement with the Scottish Government procurement team.</a:t>
            </a:r>
          </a:p>
          <a:p>
            <a:pPr marL="171450" indent="-171450">
              <a:buFont typeface="Arial" pitchFamily="34" charset="0"/>
              <a:buChar char="•"/>
            </a:pPr>
            <a:endParaRPr lang="en-GB" sz="1200" dirty="0">
              <a:cs typeface="Arial" pitchFamily="34" charset="0"/>
            </a:endParaRPr>
          </a:p>
          <a:p>
            <a:r>
              <a:rPr lang="en-GB" sz="1200" dirty="0">
                <a:cs typeface="Arial" pitchFamily="34" charset="0"/>
              </a:rPr>
              <a:t>In December 2014 I was a finalist in the Emerging Talent Category at the Scottish Public Service Awards.</a:t>
            </a:r>
            <a:br>
              <a:rPr lang="en-GB" sz="1200" dirty="0">
                <a:cs typeface="Arial" pitchFamily="34" charset="0"/>
              </a:rPr>
            </a:br>
            <a:endParaRPr lang="en-GB" sz="1200" dirty="0">
              <a:cs typeface="Arial" pitchFamily="34" charset="0"/>
            </a:endParaRPr>
          </a:p>
          <a:p>
            <a:r>
              <a:rPr lang="en-GB" sz="1200" b="1" dirty="0">
                <a:cs typeface="Arial" pitchFamily="34" charset="0"/>
              </a:rPr>
              <a:t>Where am I going?</a:t>
            </a:r>
            <a:br>
              <a:rPr lang="en-GB" sz="1200" b="1" dirty="0">
                <a:cs typeface="Arial" pitchFamily="34" charset="0"/>
              </a:rPr>
            </a:br>
            <a:r>
              <a:rPr lang="en-GB" sz="1200" dirty="0">
                <a:cs typeface="Arial" pitchFamily="34" charset="0"/>
              </a:rPr>
              <a:t>On passing my CIPS Certificate I plan to continue studying towards MCIPS, with CIPS Level 4 as my next goal. </a:t>
            </a:r>
          </a:p>
          <a:p>
            <a:endParaRPr lang="en-GB" sz="1200" dirty="0">
              <a:cs typeface="Arial" pitchFamily="34" charset="0"/>
            </a:endParaRPr>
          </a:p>
          <a:p>
            <a:r>
              <a:rPr lang="en-GB" sz="1200" dirty="0">
                <a:cs typeface="Arial" pitchFamily="34" charset="0"/>
              </a:rPr>
              <a:t>I keep learning new skills and gaining new experiences through working in procurement in the Scottish Government and can now see this being what I want to do for a career.</a:t>
            </a:r>
          </a:p>
          <a:p>
            <a:pPr>
              <a:spcBef>
                <a:spcPts val="1800"/>
              </a:spcBef>
            </a:pPr>
            <a:r>
              <a:rPr lang="en-GB" sz="1200" dirty="0">
                <a:solidFill>
                  <a:schemeClr val="bg1">
                    <a:lumMod val="75000"/>
                  </a:schemeClr>
                </a:solidFill>
                <a:cs typeface="Arial" pitchFamily="34" charset="0"/>
              </a:rPr>
              <a:t>2016</a:t>
            </a:r>
            <a:endParaRPr lang="en-GB" sz="1200" dirty="0"/>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3062377"/>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Rachael Hughes</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Capability Job Family</a:t>
            </a:r>
            <a:endParaRPr lang="en-GB" sz="1400" dirty="0">
              <a:solidFill>
                <a:prstClr val="black"/>
              </a:solidFill>
              <a:cs typeface="Arial" pitchFamily="34" charset="0"/>
            </a:endParaRP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This was the Case Study for Rachael in 2016. You can see where she has progressed her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p:txBody>
      </p:sp>
      <p:sp>
        <p:nvSpPr>
          <p:cNvPr id="6" name="Rectangle 5">
            <a:extLst>
              <a:ext uri="{FF2B5EF4-FFF2-40B4-BE49-F238E27FC236}">
                <a16:creationId xmlns:a16="http://schemas.microsoft.com/office/drawing/2014/main" id="{C9515782-1966-37B7-0EAE-8A03949C3A44}"/>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6034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15B268-8E95-99ED-0AD5-276CA2D5ED7F}"/>
              </a:ext>
            </a:extLst>
          </p:cNvPr>
          <p:cNvSpPr/>
          <p:nvPr/>
        </p:nvSpPr>
        <p:spPr>
          <a:xfrm>
            <a:off x="275304" y="3352800"/>
            <a:ext cx="2762864" cy="9847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After finishing my last year of high school I had no plans on what I was going to do. After a few meetings with a career adviser it became clear that the best way forward for me was to undertake a modern apprenticeship.</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The ability to gain qualifications while supporting myself financially was very attractive. I then applied for a post in Scottish Procurement, and in August 2015 I became a Modern Apprentice in Procurement.</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r>
              <a:rPr lang="en-GB" sz="1200" dirty="0">
                <a:latin typeface="+mn-lt"/>
                <a:cs typeface="Arial" pitchFamily="34" charset="0"/>
              </a:rPr>
              <a:t>Initially I was in the Procurement Engagement team before moving to a post in the Director’s Office at the beginning of 2017. It is a fast-paced environment with no two days the same.</a:t>
            </a:r>
            <a:br>
              <a:rPr lang="en-GB" sz="1200" b="1"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I enjoy the quick pace in which my team has to work in order for us to support our Procurement Director.</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enjoy the ad-hoc nature of our work, where we are meeting tight deadlines and managing many different priorities. It makes the day go quickly!</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also find monitoring the Director’s official inbox interesting as it keeps me in the loop of what’s happening in all areas of our directorate and has improved my understanding of why we do what we do.</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133666" cy="5232202"/>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joining Scottish Procurement, I have been involved in</a:t>
            </a:r>
          </a:p>
          <a:p>
            <a:endParaRPr lang="en-GB" sz="1200" b="1" dirty="0">
              <a:solidFill>
                <a:prstClr val="black"/>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undertaking secretariat duties for the Procurement Engagement team and taking minutes at cross-sector meetings for publication on the government website</a:t>
            </a:r>
          </a:p>
          <a:p>
            <a:pPr marL="171450" indent="-171450">
              <a:buFont typeface="Arial" pitchFamily="34" charset="0"/>
              <a:buChar char="•"/>
            </a:pPr>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completing my SVQ Level 3 in Procurement</a:t>
            </a:r>
          </a:p>
          <a:p>
            <a:pPr marL="171450" indent="-171450">
              <a:buFont typeface="Arial" pitchFamily="34" charset="0"/>
              <a:buChar char="•"/>
            </a:pPr>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providing day-to-day support to our Director</a:t>
            </a:r>
          </a:p>
          <a:p>
            <a:pPr marL="171450" indent="-171450">
              <a:buFont typeface="Arial" pitchFamily="34" charset="0"/>
              <a:buChar char="•"/>
            </a:pPr>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working on financial returns and budgets for the Director’s Office cost centre within the directorate</a:t>
            </a:r>
          </a:p>
          <a:p>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duties in a range of areas such as health and safety, information management and requisitioning. </a:t>
            </a:r>
            <a:endParaRPr lang="en-GB" sz="1200" dirty="0">
              <a:solidFill>
                <a:prstClr val="black"/>
              </a:solidFill>
              <a:cs typeface="Arial" pitchFamily="34" charset="0"/>
            </a:endParaRPr>
          </a:p>
          <a:p>
            <a:pPr marL="171450" indent="-171450">
              <a:buFont typeface="Arial" pitchFamily="34" charset="0"/>
              <a:buChar char="•"/>
            </a:pPr>
            <a:endParaRPr lang="en-GB" sz="1200" dirty="0">
              <a:solidFill>
                <a:prstClr val="black"/>
              </a:solidFill>
              <a:cs typeface="Arial" pitchFamily="34" charset="0"/>
            </a:endParaRPr>
          </a:p>
          <a:p>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solidFill>
                  <a:prstClr val="black"/>
                </a:solidFill>
                <a:cs typeface="Arial" pitchFamily="34" charset="0"/>
              </a:rPr>
              <a:t>I have recently been successful in becoming a permanent member of the Scottish Government at the completion of my Modern Apprenticeship.</a:t>
            </a:r>
          </a:p>
          <a:p>
            <a:endParaRPr lang="en-GB" sz="1200" dirty="0">
              <a:solidFill>
                <a:prstClr val="black"/>
              </a:solidFill>
              <a:cs typeface="Arial" pitchFamily="34" charset="0"/>
            </a:endParaRPr>
          </a:p>
          <a:p>
            <a:r>
              <a:rPr lang="en-GB" sz="1200" dirty="0">
                <a:solidFill>
                  <a:prstClr val="black"/>
                </a:solidFill>
                <a:cs typeface="Arial" pitchFamily="34" charset="0"/>
              </a:rPr>
              <a:t>I now aim to start studying for my CIPS qualifications. I believe this is one of the best benefits to me, as I can gain professional qualifications while working full-time. </a:t>
            </a:r>
            <a:endParaRPr lang="en-GB" sz="1200" dirty="0">
              <a:solidFill>
                <a:prstClr val="black"/>
              </a:solidFill>
            </a:endParaRPr>
          </a:p>
          <a:p>
            <a:pPr>
              <a:spcBef>
                <a:spcPts val="1200"/>
              </a:spcBef>
            </a:pPr>
            <a:r>
              <a:rPr lang="en-GB" sz="1200" dirty="0">
                <a:solidFill>
                  <a:prstClr val="white">
                    <a:lumMod val="75000"/>
                  </a:prstClr>
                </a:solidFill>
                <a:cs typeface="Arial" panose="020B0604020202020204" pitchFamily="34" charset="0"/>
              </a:rPr>
              <a:t>2017</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Angus Mackenzie</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Delivery Job Family</a:t>
            </a:r>
            <a:endParaRPr lang="en-GB" sz="1400" dirty="0">
              <a:solidFill>
                <a:prstClr val="black"/>
              </a:solidFill>
              <a:cs typeface="Arial" pitchFamily="34" charset="0"/>
            </a:endParaRP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This was the Case Study for Angus in 2017. You can see where he has progressed his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p:txBody>
      </p:sp>
      <p:sp>
        <p:nvSpPr>
          <p:cNvPr id="6" name="Rectangle 5">
            <a:extLst>
              <a:ext uri="{FF2B5EF4-FFF2-40B4-BE49-F238E27FC236}">
                <a16:creationId xmlns:a16="http://schemas.microsoft.com/office/drawing/2014/main" id="{695ADF0F-BEA2-D2A7-ACCA-8CC6E745652C}"/>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20356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15B268-8E95-99ED-0AD5-276CA2D5ED7F}"/>
              </a:ext>
            </a:extLst>
          </p:cNvPr>
          <p:cNvSpPr/>
          <p:nvPr/>
        </p:nvSpPr>
        <p:spPr>
          <a:xfrm>
            <a:off x="275304" y="3352800"/>
            <a:ext cx="2762864" cy="206195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studied Law at the University of Dundee. I then completed a graduate internship in procurement at Dumfries and Galloway Council. This was my first insight into procurement and gave me an understanding of what procurement was like in the Public Sector. Due to my positive experience in Public Sector, I decided to apply for the Scottish Government Modern Apprenticeship in procurement.</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r>
              <a:rPr lang="en-GB" sz="1200" dirty="0">
                <a:latin typeface="+mn-lt"/>
                <a:cs typeface="Arial" pitchFamily="34" charset="0"/>
              </a:rPr>
              <a:t>I work in the Scottish Government’s Procurement Policy team. This role allows me to combine my legal awareness from my degree with my practical learning from my internship at Dumfries &amp; Galloway Council.</a:t>
            </a:r>
            <a:br>
              <a:rPr lang="en-GB" sz="1200" b="1"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I like that I get to interpret the procurement legislation / regulations and make sure our colleagues within the organisation are procuring within our legal limits. I enjoy</a:t>
            </a:r>
            <a:br>
              <a:rPr lang="en-GB" sz="1200" dirty="0">
                <a:latin typeface="+mn-lt"/>
                <a:cs typeface="Arial" pitchFamily="34" charset="0"/>
              </a:rPr>
            </a:br>
            <a:r>
              <a:rPr lang="en-GB" sz="1200" dirty="0">
                <a:latin typeface="+mn-lt"/>
                <a:cs typeface="Arial" pitchFamily="34" charset="0"/>
              </a:rPr>
              <a:t>advising people regarding procurement policies/procedures</a:t>
            </a:r>
            <a:br>
              <a:rPr lang="en-GB" sz="1200" dirty="0">
                <a:latin typeface="+mn-lt"/>
                <a:cs typeface="Arial" pitchFamily="34" charset="0"/>
              </a:rPr>
            </a:br>
            <a:r>
              <a:rPr lang="en-GB" sz="1200" dirty="0">
                <a:latin typeface="+mn-lt"/>
                <a:cs typeface="Arial" pitchFamily="34" charset="0"/>
              </a:rPr>
              <a:t>and that I get to learn new concepts all the time. </a:t>
            </a:r>
            <a:br>
              <a:rPr lang="en-GB" sz="1200" dirty="0">
                <a:latin typeface="+mn-lt"/>
                <a:cs typeface="Arial" pitchFamily="34" charset="0"/>
              </a:rPr>
            </a:br>
            <a:r>
              <a:rPr lang="en-GB" sz="1200" dirty="0">
                <a:latin typeface="+mn-lt"/>
                <a:cs typeface="Arial" pitchFamily="34" charset="0"/>
              </a:rPr>
              <a:t> </a:t>
            </a:r>
            <a:br>
              <a:rPr lang="en-GB" sz="1200" dirty="0">
                <a:latin typeface="+mn-lt"/>
                <a:cs typeface="Arial" pitchFamily="34" charset="0"/>
              </a:rPr>
            </a:br>
            <a:r>
              <a:rPr lang="en-GB" sz="1200" dirty="0">
                <a:latin typeface="+mn-lt"/>
                <a:cs typeface="Arial" pitchFamily="34" charset="0"/>
              </a:rPr>
              <a:t>The organisation is very keen to help individuals continue with their professional development. I am currently studying the Chartered Institute of Procurement and Supply Level 4. This is allowing me to further my procurement understanding, helping me gain a more specialised knowledge in this field.</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5047536"/>
          </a:xfrm>
          <a:prstGeom prst="rect">
            <a:avLst/>
          </a:prstGeom>
          <a:noFill/>
        </p:spPr>
        <p:txBody>
          <a:bodyPr wrap="square" rtlCol="0">
            <a:spAutoFit/>
          </a:bodyPr>
          <a:lstStyle/>
          <a:p>
            <a:r>
              <a:rPr lang="en-GB" sz="1200" dirty="0">
                <a:cs typeface="Arial" panose="020B0604020202020204" pitchFamily="34" charset="0"/>
              </a:rPr>
              <a:t>I like the fact I get to meet new people all the time. It is such a large organisation…I say yes to every opportunity so I can meet as many people as possible!</a:t>
            </a:r>
          </a:p>
          <a:p>
            <a:endParaRPr lang="en-GB" sz="1200" b="1" dirty="0">
              <a:solidFill>
                <a:prstClr val="black"/>
              </a:solidFill>
              <a:cs typeface="Arial" pitchFamily="34" charset="0"/>
            </a:endParaRPr>
          </a:p>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joining Scottish Procurement, I have been involved in</a:t>
            </a:r>
          </a:p>
          <a:p>
            <a:endParaRPr lang="en-GB" sz="1200" b="1" dirty="0">
              <a:solidFill>
                <a:prstClr val="black"/>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advising departments on whether they can extend current contracts with suppliers in line with the procurement legislation, in situations of significant inconvenience or where there is extreme urgency</a:t>
            </a:r>
          </a:p>
          <a:p>
            <a:r>
              <a:rPr lang="en-GB" sz="1200" dirty="0">
                <a:solidFill>
                  <a:srgbClr val="0070C0"/>
                </a:solidFill>
                <a:cs typeface="Arial" pitchFamily="34" charset="0"/>
              </a:rPr>
              <a:t> </a:t>
            </a:r>
          </a:p>
          <a:p>
            <a:pPr marL="171450" indent="-171450">
              <a:buFont typeface="Arial" pitchFamily="34" charset="0"/>
              <a:buChar char="•"/>
            </a:pPr>
            <a:r>
              <a:rPr lang="en-GB" sz="1200" dirty="0">
                <a:solidFill>
                  <a:srgbClr val="0070C0"/>
                </a:solidFill>
                <a:cs typeface="Arial" pitchFamily="34" charset="0"/>
              </a:rPr>
              <a:t>helping with queries which come in via the Scottish Government’s Single Point of Enquiry. Suppliers can contact this service if they feel like there has been an issue with the procurement process they have been through with a contracting authority. I can investigate their complaint and help advise them. </a:t>
            </a:r>
          </a:p>
          <a:p>
            <a:pPr marL="171450" indent="-171450">
              <a:buFont typeface="Arial" pitchFamily="34" charset="0"/>
              <a:buChar char="•"/>
            </a:pPr>
            <a:endParaRPr lang="en-GB" sz="1200" dirty="0">
              <a:solidFill>
                <a:prstClr val="black"/>
              </a:solidFill>
              <a:cs typeface="Arial" pitchFamily="34" charset="0"/>
            </a:endParaRPr>
          </a:p>
          <a:p>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cs typeface="Arial" panose="020B0604020202020204" pitchFamily="34" charset="0"/>
              </a:rPr>
              <a:t>I am hoping to progress in the procurement sphere and became more of an expert in this area so that I can be an advisor to other governmental departments and Scottish Government Ministers. </a:t>
            </a:r>
            <a:endParaRPr lang="en-GB" sz="1200" dirty="0">
              <a:solidFill>
                <a:prstClr val="black"/>
              </a:solidFill>
            </a:endParaRPr>
          </a:p>
          <a:p>
            <a:pPr>
              <a:spcBef>
                <a:spcPts val="1200"/>
              </a:spcBef>
            </a:pPr>
            <a:r>
              <a:rPr lang="en-GB" sz="1200" dirty="0">
                <a:solidFill>
                  <a:prstClr val="white">
                    <a:lumMod val="75000"/>
                  </a:prstClr>
                </a:solidFill>
                <a:cs typeface="Arial" panose="020B0604020202020204" pitchFamily="34" charset="0"/>
              </a:rPr>
              <a:t>2018</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3924151"/>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Sarah Pagan</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Policy Job Family</a:t>
            </a:r>
            <a:endParaRPr lang="en-GB" sz="1400" dirty="0">
              <a:solidFill>
                <a:prstClr val="black"/>
              </a:solidFill>
              <a:cs typeface="Arial" pitchFamily="34" charset="0"/>
            </a:endParaRP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This was the Case Study for Sarah in 2018. You can see where she</a:t>
            </a:r>
            <a:br>
              <a:rPr lang="en-GB" sz="1400" dirty="0">
                <a:solidFill>
                  <a:schemeClr val="bg2">
                    <a:lumMod val="50000"/>
                  </a:schemeClr>
                </a:solidFill>
                <a:cs typeface="Arial" pitchFamily="34" charset="0"/>
              </a:rPr>
            </a:br>
            <a:r>
              <a:rPr lang="en-GB" sz="1400" dirty="0">
                <a:solidFill>
                  <a:schemeClr val="bg2">
                    <a:lumMod val="50000"/>
                  </a:schemeClr>
                </a:solidFill>
                <a:cs typeface="Arial" pitchFamily="34" charset="0"/>
              </a:rPr>
              <a:t>has progressed her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a:p>
            <a:endParaRPr lang="en-GB" sz="1400" dirty="0">
              <a:solidFill>
                <a:schemeClr val="bg2">
                  <a:lumMod val="50000"/>
                </a:schemeClr>
              </a:solidFill>
              <a:cs typeface="Arial" pitchFamily="34" charset="0"/>
            </a:endParaRPr>
          </a:p>
          <a:p>
            <a:r>
              <a:rPr lang="en-GB" sz="1400" dirty="0">
                <a:solidFill>
                  <a:schemeClr val="bg2">
                    <a:lumMod val="50000"/>
                  </a:schemeClr>
                </a:solidFill>
                <a:cs typeface="Arial" pitchFamily="34" charset="0"/>
              </a:rPr>
              <a:t>You also see a video interview with Sarah on her career online:</a:t>
            </a:r>
          </a:p>
          <a:p>
            <a:endParaRPr lang="en-GB" sz="1400" dirty="0">
              <a:solidFill>
                <a:schemeClr val="bg2">
                  <a:lumMod val="50000"/>
                </a:schemeClr>
              </a:solidFill>
              <a:cs typeface="Arial" pitchFamily="34" charset="0"/>
            </a:endParaRPr>
          </a:p>
          <a:p>
            <a:pPr marL="285750" indent="-285750">
              <a:buFont typeface="Arial" panose="020B0604020202020204" pitchFamily="34" charset="0"/>
              <a:buChar char="•"/>
            </a:pPr>
            <a:r>
              <a:rPr lang="en-GB" sz="1400" b="1" dirty="0">
                <a:solidFill>
                  <a:schemeClr val="bg2">
                    <a:lumMod val="50000"/>
                  </a:schemeClr>
                </a:solidFill>
                <a:cs typeface="Arial" pitchFamily="34" charset="0"/>
                <a:hlinkClick r:id="rId2"/>
              </a:rPr>
              <a:t>Sarah’s Journey</a:t>
            </a:r>
            <a:endParaRPr lang="en-GB" sz="1400" b="1" dirty="0">
              <a:solidFill>
                <a:schemeClr val="bg2">
                  <a:lumMod val="50000"/>
                </a:schemeClr>
              </a:solidFill>
            </a:endParaRPr>
          </a:p>
        </p:txBody>
      </p:sp>
      <p:sp>
        <p:nvSpPr>
          <p:cNvPr id="6" name="Rectangle 5">
            <a:extLst>
              <a:ext uri="{FF2B5EF4-FFF2-40B4-BE49-F238E27FC236}">
                <a16:creationId xmlns:a16="http://schemas.microsoft.com/office/drawing/2014/main" id="{BA4F6651-0F87-9802-B0B8-1F8E8137BB07}"/>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6138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br>
              <a:rPr lang="en-GB" sz="1200" b="1" dirty="0">
                <a:latin typeface="+mn-lt"/>
                <a:cs typeface="Arial" pitchFamily="34" charset="0"/>
              </a:rPr>
            </a:br>
            <a:r>
              <a:rPr lang="en-GB" sz="1200" dirty="0">
                <a:latin typeface="+mn-lt"/>
                <a:cs typeface="Arial" pitchFamily="34" charset="0"/>
              </a:rPr>
              <a:t>Before joining SPPD as a Modern Apprentice I worked in retail since leaving school for almost ten years across a couple of shops as both a deputy manager and supervisor. In my role I developed great customer service skills which I hoped would help me when joining SG along with managing experience. Also, outside of work a few of my hobbies include playing the piano, knitting and crocheting which keeps me sane (most of the time).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br>
              <a:rPr lang="en-GB" sz="1200" b="1" dirty="0">
                <a:latin typeface="+mn-lt"/>
                <a:cs typeface="Arial" pitchFamily="34" charset="0"/>
              </a:rPr>
            </a:br>
            <a:r>
              <a:rPr lang="en-GB" sz="1200" dirty="0">
                <a:latin typeface="+mn-lt"/>
                <a:cs typeface="Arial" pitchFamily="34" charset="0"/>
              </a:rPr>
              <a:t>I have almost finished my first year in SG within SPPD where I work in the Commercial and Project Capability team. I am currently undertaking a SVQ in Procurement with West Lothian College along with my daily tasks assisting both the project and capability sides of the team.</a:t>
            </a:r>
            <a:br>
              <a:rPr lang="en-GB" sz="1200" b="1" dirty="0">
                <a:latin typeface="+mn-lt"/>
                <a:cs typeface="Arial" pitchFamily="34" charset="0"/>
              </a:rPr>
            </a:br>
            <a:br>
              <a:rPr lang="en-GB" sz="1200" b="1"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br>
              <a:rPr lang="en-GB" sz="1200" b="1" dirty="0">
                <a:latin typeface="+mn-lt"/>
                <a:cs typeface="Arial" pitchFamily="34" charset="0"/>
              </a:rPr>
            </a:br>
            <a:r>
              <a:rPr lang="en-GB" sz="1200" dirty="0">
                <a:latin typeface="+mn-lt"/>
                <a:cs typeface="Arial" pitchFamily="34" charset="0"/>
              </a:rPr>
              <a:t>I enjoy how everyday is a school day for me as there is still so much for me to learn in my new role. One of my favourite parts about the role is I am given the freedom to do a task how I see fit and then seek guidance once complete. I also have the option to seek guidance beforehand so I like how I can decide what is going to work best for me for each particular task. </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293483"/>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endParaRPr lang="en-GB" sz="1200" b="1" dirty="0">
              <a:solidFill>
                <a:prstClr val="black"/>
              </a:solidFill>
              <a:cs typeface="Arial" pitchFamily="34" charset="0"/>
            </a:endParaRP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endParaRPr lang="en-GB" sz="1200" b="1" dirty="0">
              <a:solidFill>
                <a:prstClr val="black"/>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Working my way through my procurement SVQ with West Lothian College and the aid of my manager</a:t>
            </a:r>
          </a:p>
          <a:p>
            <a:pPr marL="171450" indent="-171450">
              <a:spcBef>
                <a:spcPts val="600"/>
              </a:spcBef>
              <a:buFont typeface="Arial" pitchFamily="34" charset="0"/>
              <a:buChar char="•"/>
            </a:pPr>
            <a:r>
              <a:rPr lang="en-GB" sz="1200" dirty="0">
                <a:solidFill>
                  <a:srgbClr val="0070C0"/>
                </a:solidFill>
                <a:cs typeface="Arial" pitchFamily="34" charset="0"/>
              </a:rPr>
              <a:t>Assisting as secretariat to the Race Equality Group ensuring tasks and goals are monitored and reported</a:t>
            </a:r>
          </a:p>
          <a:p>
            <a:pPr marL="171450" indent="-171450">
              <a:spcBef>
                <a:spcPts val="600"/>
              </a:spcBef>
              <a:buFont typeface="Arial" pitchFamily="34" charset="0"/>
              <a:buChar char="•"/>
            </a:pPr>
            <a:r>
              <a:rPr lang="en-GB" sz="1200" dirty="0">
                <a:solidFill>
                  <a:srgbClr val="0070C0"/>
                </a:solidFill>
                <a:cs typeface="Arial" pitchFamily="34" charset="0"/>
              </a:rPr>
              <a:t>Undertaking any training opportunities that come my way to help me gain a better understanding of SG.</a:t>
            </a:r>
          </a:p>
          <a:p>
            <a:pPr marL="171450" indent="-171450">
              <a:spcBef>
                <a:spcPts val="600"/>
              </a:spcBef>
              <a:buFont typeface="Arial" pitchFamily="34" charset="0"/>
              <a:buChar char="•"/>
            </a:pPr>
            <a:r>
              <a:rPr lang="en-GB" sz="1200" dirty="0">
                <a:solidFill>
                  <a:srgbClr val="0070C0"/>
                </a:solidFill>
                <a:cs typeface="Arial" pitchFamily="34" charset="0"/>
              </a:rPr>
              <a:t>Updating current induction packs as being new to the SG I was in the perfect position to ensure everything required was included in them.</a:t>
            </a:r>
          </a:p>
          <a:p>
            <a:pPr>
              <a:spcBef>
                <a:spcPts val="1200"/>
              </a:spcBef>
            </a:pPr>
            <a:r>
              <a:rPr lang="en-GB" sz="1200" b="1" dirty="0">
                <a:solidFill>
                  <a:prstClr val="black"/>
                </a:solidFill>
                <a:cs typeface="Arial" pitchFamily="34" charset="0"/>
              </a:rPr>
              <a:t>Where am I going?</a:t>
            </a:r>
          </a:p>
          <a:p>
            <a:pPr>
              <a:spcBef>
                <a:spcPts val="1200"/>
              </a:spcBef>
            </a:pPr>
            <a:r>
              <a:rPr lang="en-GB" sz="1200" dirty="0">
                <a:solidFill>
                  <a:prstClr val="black"/>
                </a:solidFill>
                <a:cs typeface="Arial" pitchFamily="34" charset="0"/>
              </a:rPr>
              <a:t>I intend to continue learning and developing my skills within SG for the foreseeable future. As I am still relatively new to SG and have so much to learn I am confident SG will keep me engaged for many years to come.</a:t>
            </a:r>
          </a:p>
          <a:p>
            <a:pPr>
              <a:spcBef>
                <a:spcPts val="1200"/>
              </a:spcBef>
            </a:pPr>
            <a:r>
              <a:rPr lang="en-GB" sz="1200" dirty="0">
                <a:solidFill>
                  <a:prstClr val="white">
                    <a:lumMod val="75000"/>
                  </a:prstClr>
                </a:solidFill>
                <a:cs typeface="Arial" panose="020B0604020202020204" pitchFamily="34" charset="0"/>
              </a:rPr>
              <a:t>2021</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Rhianna Paterson</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Capability Job Family</a:t>
            </a:r>
            <a:endParaRPr lang="en-GB" sz="1400" dirty="0">
              <a:solidFill>
                <a:prstClr val="black"/>
              </a:solidFill>
              <a:cs typeface="Arial" pitchFamily="34" charset="0"/>
            </a:endParaRPr>
          </a:p>
        </p:txBody>
      </p:sp>
      <p:sp>
        <p:nvSpPr>
          <p:cNvPr id="6" name="Rectangle 5">
            <a:extLst>
              <a:ext uri="{FF2B5EF4-FFF2-40B4-BE49-F238E27FC236}">
                <a16:creationId xmlns:a16="http://schemas.microsoft.com/office/drawing/2014/main" id="{CA555A8D-672B-9FFF-509A-97F7813A645A}"/>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615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EBCD63-1A35-F914-D3F1-7DE0C4BB3E20}"/>
              </a:ext>
            </a:extLst>
          </p:cNvPr>
          <p:cNvSpPr/>
          <p:nvPr/>
        </p:nvSpPr>
        <p:spPr>
          <a:xfrm>
            <a:off x="275304" y="3352800"/>
            <a:ext cx="2762864" cy="9847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4649671" cy="707886"/>
          </a:xfrm>
          <a:prstGeom prst="rect">
            <a:avLst/>
          </a:prstGeom>
          <a:noFill/>
        </p:spPr>
        <p:txBody>
          <a:bodyPr wrap="none" rtlCol="0">
            <a:spAutoFit/>
          </a:bodyPr>
          <a:lstStyle/>
          <a:p>
            <a:r>
              <a:rPr lang="en-GB" sz="4000" b="1" dirty="0">
                <a:solidFill>
                  <a:srgbClr val="0070C0"/>
                </a:solidFill>
              </a:rPr>
              <a:t>Modern Apprentice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anose="020B0604020202020204" pitchFamily="34" charset="0"/>
              </a:rPr>
              <a:t>I studied Supply Chain Management at City of Glasgow College and obtained a </a:t>
            </a:r>
            <a:r>
              <a:rPr lang="en-GB" sz="1200" dirty="0" err="1">
                <a:latin typeface="+mn-lt"/>
                <a:cs typeface="Arial" panose="020B0604020202020204" pitchFamily="34" charset="0"/>
              </a:rPr>
              <a:t>HNC</a:t>
            </a:r>
            <a:r>
              <a:rPr lang="en-GB" sz="1200" dirty="0">
                <a:latin typeface="+mn-lt"/>
                <a:cs typeface="Arial" panose="020B0604020202020204" pitchFamily="34" charset="0"/>
              </a:rPr>
              <a:t>. I am a really keen learner, but a bad experience studying at university put me off going down the university route again, which is why I figured  the ‘learn and earn approach’ was the best way to go. I had a keen passion for procurement, and when I saw a procurement apprenticeship come up I knew I had to jump at the chance . I applied for this apprenticeship while still studying and I definitely think it was the best decision I made.</a:t>
            </a:r>
            <a:br>
              <a:rPr lang="en-GB" sz="1200" dirty="0">
                <a:latin typeface="+mn-lt"/>
                <a:cs typeface="Arial" panose="020B0604020202020204" pitchFamily="34" charset="0"/>
              </a:rPr>
            </a:br>
            <a:br>
              <a:rPr lang="en-GB" sz="1200" dirty="0">
                <a:latin typeface="+mn-lt"/>
                <a:cs typeface="Arial" panose="020B0604020202020204"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anose="020B0604020202020204" pitchFamily="34" charset="0"/>
              </a:rPr>
              <a:t>I work in the Scottish Government’s Collaborative ICT Procurement team. This role allows me to use my knowledge of procurement from course and learn new aspects of procurement that I didn’t know before.</a:t>
            </a:r>
            <a:br>
              <a:rPr lang="en-GB" sz="1200" dirty="0">
                <a:latin typeface="+mn-lt"/>
                <a:cs typeface="Arial" panose="020B0604020202020204" pitchFamily="34" charset="0"/>
              </a:rPr>
            </a:br>
            <a:br>
              <a:rPr lang="en-GB" sz="1200" dirty="0">
                <a:latin typeface="+mn-lt"/>
                <a:cs typeface="Arial" panose="020B0604020202020204" pitchFamily="34" charset="0"/>
              </a:rPr>
            </a:br>
            <a:r>
              <a:rPr lang="en-GB" sz="1200" b="1" dirty="0">
                <a:latin typeface="+mn-lt"/>
                <a:cs typeface="Arial" pitchFamily="34" charset="0"/>
              </a:rPr>
              <a:t>What do I like about my role?</a:t>
            </a:r>
            <a:br>
              <a:rPr lang="en-GB" sz="1200" b="1" dirty="0">
                <a:latin typeface="+mn-lt"/>
                <a:cs typeface="Arial" pitchFamily="34" charset="0"/>
              </a:rPr>
            </a:br>
            <a:br>
              <a:rPr lang="en-GB" sz="1200" b="1" dirty="0">
                <a:latin typeface="+mn-lt"/>
                <a:cs typeface="Arial" pitchFamily="34" charset="0"/>
              </a:rPr>
            </a:br>
            <a:r>
              <a:rPr lang="en-GB" sz="1200" dirty="0">
                <a:latin typeface="+mn-lt"/>
                <a:cs typeface="Arial" pitchFamily="34" charset="0"/>
              </a:rPr>
              <a:t>What I really like about my role is the interaction I have with both customers and suppliers. Relationship Management is a large part of supply chain management and the team in which I work in. I also enjoy the fact that I get to be involved with the set up of frameworks and systems which the public sector use to get the best savings possible. </a:t>
            </a:r>
            <a:br>
              <a:rPr lang="en-GB" sz="1200" dirty="0">
                <a:latin typeface="+mn-lt"/>
                <a:cs typeface="Arial" pitchFamily="34" charset="0"/>
              </a:rPr>
            </a:br>
            <a:endParaRPr lang="en-GB" sz="1200" dirty="0">
              <a:latin typeface="+mn-lt"/>
              <a:cs typeface="Arial" pitchFamily="34" charset="0"/>
            </a:endParaRP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5078313"/>
          </a:xfrm>
          <a:prstGeom prst="rect">
            <a:avLst/>
          </a:prstGeom>
          <a:noFill/>
        </p:spPr>
        <p:txBody>
          <a:bodyPr wrap="square" rtlCol="0">
            <a:spAutoFit/>
          </a:bodyPr>
          <a:lstStyle/>
          <a:p>
            <a:r>
              <a:rPr lang="en-GB" sz="1200" b="1" dirty="0">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solidFill>
                <a:schemeClr val="accent1"/>
              </a:solidFill>
              <a:cs typeface="Arial" pitchFamily="34" charset="0"/>
            </a:endParaRPr>
          </a:p>
          <a:p>
            <a:endParaRPr lang="en-GB" sz="1200" dirty="0">
              <a:solidFill>
                <a:schemeClr val="accent1"/>
              </a:solidFill>
              <a:cs typeface="Arial" pitchFamily="34" charset="0"/>
            </a:endParaRPr>
          </a:p>
          <a:p>
            <a:pPr marL="171450" indent="-171450">
              <a:buFont typeface="Arial" panose="020B0604020202020204" pitchFamily="34" charset="0"/>
              <a:buChar char="•"/>
            </a:pPr>
            <a:r>
              <a:rPr lang="en-GB" sz="1200" dirty="0">
                <a:solidFill>
                  <a:srgbClr val="0070C0"/>
                </a:solidFill>
                <a:cs typeface="Arial" panose="020B0604020202020204" pitchFamily="34" charset="0"/>
              </a:rPr>
              <a:t>I have been prompting suppliers to detail us with current spend that public sector organisations have put through their organisation.</a:t>
            </a:r>
          </a:p>
          <a:p>
            <a:pPr marL="171450" indent="-171450">
              <a:buFont typeface="Arial" panose="020B0604020202020204" pitchFamily="34" charset="0"/>
              <a:buChar char="•"/>
            </a:pPr>
            <a:endParaRPr lang="en-GB" sz="1200" dirty="0">
              <a:solidFill>
                <a:srgbClr val="0070C0"/>
              </a:solidFill>
              <a:cs typeface="Arial" panose="020B0604020202020204" pitchFamily="34" charset="0"/>
            </a:endParaRPr>
          </a:p>
          <a:p>
            <a:pPr marL="171450" indent="-171450">
              <a:buFont typeface="Arial" panose="020B0604020202020204" pitchFamily="34" charset="0"/>
              <a:buChar char="•"/>
            </a:pPr>
            <a:r>
              <a:rPr lang="en-GB" sz="1200" dirty="0">
                <a:solidFill>
                  <a:srgbClr val="0070C0"/>
                </a:solidFill>
                <a:cs typeface="Arial" panose="020B0604020202020204" pitchFamily="34" charset="0"/>
              </a:rPr>
              <a:t>Organising events such as the National Portfolio Forum and the ICT Road Show to inform the public sector what is currently happening Public ICT Procurement</a:t>
            </a:r>
          </a:p>
          <a:p>
            <a:pPr marL="171450" indent="-171450">
              <a:buFont typeface="Arial" panose="020B0604020202020204" pitchFamily="34" charset="0"/>
              <a:buChar char="•"/>
            </a:pPr>
            <a:endParaRPr lang="en-GB" sz="1200" dirty="0">
              <a:solidFill>
                <a:srgbClr val="0070C0"/>
              </a:solidFill>
              <a:cs typeface="Arial" panose="020B0604020202020204" pitchFamily="34" charset="0"/>
            </a:endParaRPr>
          </a:p>
          <a:p>
            <a:pPr marL="171450" indent="-171450">
              <a:buFont typeface="Arial" panose="020B0604020202020204" pitchFamily="34" charset="0"/>
              <a:buChar char="•"/>
            </a:pPr>
            <a:r>
              <a:rPr lang="en-GB" sz="1200" dirty="0">
                <a:solidFill>
                  <a:srgbClr val="0070C0"/>
                </a:solidFill>
                <a:cs typeface="Arial" panose="020B0604020202020204" pitchFamily="34" charset="0"/>
              </a:rPr>
              <a:t>Dealing with general administrative duties such as updating team spread sheets, dealing with room bookings, organising supplier meetings etc.</a:t>
            </a:r>
          </a:p>
          <a:p>
            <a:pPr marL="171450" indent="-171450">
              <a:buFont typeface="Arial" panose="020B0604020202020204" pitchFamily="34" charset="0"/>
              <a:buChar char="•"/>
            </a:pPr>
            <a:endParaRPr lang="en-GB" sz="1200" dirty="0">
              <a:solidFill>
                <a:srgbClr val="0070C0"/>
              </a:solidFill>
              <a:cs typeface="Arial" panose="020B0604020202020204" pitchFamily="34" charset="0"/>
            </a:endParaRPr>
          </a:p>
          <a:p>
            <a:pPr marL="171450" indent="-171450">
              <a:buFont typeface="Arial" panose="020B0604020202020204" pitchFamily="34" charset="0"/>
              <a:buChar char="•"/>
            </a:pPr>
            <a:r>
              <a:rPr lang="en-GB" sz="1200" dirty="0">
                <a:solidFill>
                  <a:srgbClr val="0070C0"/>
                </a:solidFill>
                <a:cs typeface="Arial" panose="020B0604020202020204" pitchFamily="34" charset="0"/>
              </a:rPr>
              <a:t>Working within the Procurement People of Tomorrow group to promote procurement as a career of choice.</a:t>
            </a:r>
          </a:p>
          <a:p>
            <a:r>
              <a:rPr lang="en-GB" sz="1200" dirty="0">
                <a:solidFill>
                  <a:srgbClr val="0070C0"/>
                </a:solidFill>
                <a:cs typeface="Arial" panose="020B0604020202020204" pitchFamily="34" charset="0"/>
              </a:rPr>
              <a:t> </a:t>
            </a:r>
          </a:p>
          <a:p>
            <a:r>
              <a:rPr lang="en-GB" sz="1200" b="1" dirty="0">
                <a:cs typeface="Arial" pitchFamily="34" charset="0"/>
              </a:rPr>
              <a:t>Where am I going?</a:t>
            </a:r>
            <a:br>
              <a:rPr lang="en-GB" sz="1200" b="1" dirty="0">
                <a:cs typeface="Arial" pitchFamily="34" charset="0"/>
              </a:rPr>
            </a:br>
            <a:r>
              <a:rPr lang="en-GB" sz="1200" dirty="0">
                <a:cs typeface="Arial" pitchFamily="34" charset="0"/>
              </a:rPr>
              <a:t>After my apprenticeship, </a:t>
            </a:r>
            <a:r>
              <a:rPr lang="en-GB" sz="1200" dirty="0">
                <a:solidFill>
                  <a:prstClr val="black"/>
                </a:solidFill>
                <a:cs typeface="Arial" pitchFamily="34" charset="0"/>
              </a:rPr>
              <a:t>I will soon begin my CIPS studies and will use that knowledge to continue growing and improving within the SPCD and through my  procurement career. I hope to either stay within civil service, or use the skillset that I will develop and take them to a role </a:t>
            </a:r>
            <a:r>
              <a:rPr lang="en-GB" sz="1200" dirty="0" err="1">
                <a:solidFill>
                  <a:prstClr val="black"/>
                </a:solidFill>
                <a:cs typeface="Arial" pitchFamily="34" charset="0"/>
              </a:rPr>
              <a:t>outwith</a:t>
            </a:r>
            <a:r>
              <a:rPr lang="en-GB" sz="1200" dirty="0">
                <a:solidFill>
                  <a:prstClr val="black"/>
                </a:solidFill>
                <a:cs typeface="Arial" pitchFamily="34" charset="0"/>
              </a:rPr>
              <a:t> the country. </a:t>
            </a:r>
          </a:p>
          <a:p>
            <a:endParaRPr lang="en-GB" sz="1200" dirty="0">
              <a:cs typeface="Arial" pitchFamily="34" charset="0"/>
            </a:endParaRPr>
          </a:p>
          <a:p>
            <a:r>
              <a:rPr lang="en-GB" sz="1200" dirty="0">
                <a:solidFill>
                  <a:schemeClr val="bg1">
                    <a:lumMod val="75000"/>
                  </a:schemeClr>
                </a:solidFill>
                <a:cs typeface="Arial" pitchFamily="34" charset="0"/>
              </a:rPr>
              <a:t>2018</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Leigh Syme</a:t>
            </a:r>
          </a:p>
          <a:p>
            <a:r>
              <a:rPr lang="en-GB" sz="1400" b="1" dirty="0">
                <a:solidFill>
                  <a:prstClr val="black"/>
                </a:solidFill>
                <a:cs typeface="Arial" pitchFamily="34" charset="0"/>
              </a:rPr>
              <a:t>Procurement Modern Apprentice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Assistant (</a:t>
            </a:r>
            <a:r>
              <a:rPr lang="en-GB" sz="1400" dirty="0" err="1">
                <a:solidFill>
                  <a:prstClr val="black"/>
                </a:solidFill>
                <a:cs typeface="Arial" pitchFamily="34" charset="0"/>
              </a:rPr>
              <a:t>A3</a:t>
            </a:r>
            <a:r>
              <a:rPr lang="en-GB" sz="1400" dirty="0">
                <a:solidFill>
                  <a:prstClr val="black"/>
                </a:solidFill>
                <a:cs typeface="Arial" pitchFamily="34" charset="0"/>
              </a:rPr>
              <a:t>)</a:t>
            </a:r>
          </a:p>
          <a:p>
            <a:r>
              <a:rPr lang="en-GB" sz="1400" i="1" dirty="0">
                <a:solidFill>
                  <a:prstClr val="black"/>
                </a:solidFill>
                <a:cs typeface="Arial" pitchFamily="34" charset="0"/>
              </a:rPr>
              <a:t>Procurement Delivery Job Family</a:t>
            </a:r>
            <a:endParaRPr lang="en-GB" sz="1400" dirty="0">
              <a:solidFill>
                <a:prstClr val="black"/>
              </a:solidFill>
              <a:cs typeface="Arial" pitchFamily="34" charset="0"/>
            </a:endParaRPr>
          </a:p>
          <a:p>
            <a:endParaRPr lang="en-GB" sz="1400" dirty="0">
              <a:solidFill>
                <a:schemeClr val="bg2">
                  <a:lumMod val="50000"/>
                </a:schemeClr>
              </a:solidFill>
              <a:cs typeface="Arial" pitchFamily="34" charset="0"/>
            </a:endParaRPr>
          </a:p>
          <a:p>
            <a:endParaRPr lang="en-GB" sz="1400" dirty="0">
              <a:solidFill>
                <a:schemeClr val="bg2">
                  <a:lumMod val="50000"/>
                </a:schemeClr>
              </a:solidFill>
              <a:cs typeface="Arial" pitchFamily="34" charset="0"/>
            </a:endParaRPr>
          </a:p>
          <a:p>
            <a:r>
              <a:rPr lang="en-GB" sz="1400" dirty="0">
                <a:solidFill>
                  <a:schemeClr val="bg2">
                    <a:lumMod val="50000"/>
                  </a:schemeClr>
                </a:solidFill>
                <a:cs typeface="Arial" pitchFamily="34" charset="0"/>
              </a:rPr>
              <a:t>This was the Case Study for Leigh in 2018. You can see where she</a:t>
            </a:r>
          </a:p>
          <a:p>
            <a:r>
              <a:rPr lang="en-GB" sz="1400" dirty="0">
                <a:solidFill>
                  <a:schemeClr val="bg2">
                    <a:lumMod val="50000"/>
                  </a:schemeClr>
                </a:solidFill>
                <a:cs typeface="Arial" pitchFamily="34" charset="0"/>
              </a:rPr>
              <a:t>has progressed her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p:txBody>
      </p:sp>
      <p:sp>
        <p:nvSpPr>
          <p:cNvPr id="8" name="Rectangle 7">
            <a:extLst>
              <a:ext uri="{FF2B5EF4-FFF2-40B4-BE49-F238E27FC236}">
                <a16:creationId xmlns:a16="http://schemas.microsoft.com/office/drawing/2014/main" id="{3D17A45C-BDC9-DD09-049E-81793AFCB0C6}"/>
              </a:ext>
            </a:extLst>
          </p:cNvPr>
          <p:cNvSpPr/>
          <p:nvPr/>
        </p:nvSpPr>
        <p:spPr>
          <a:xfrm>
            <a:off x="-1" y="6604007"/>
            <a:ext cx="12192001" cy="253993"/>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396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5513945" cy="707886"/>
          </a:xfrm>
          <a:prstGeom prst="rect">
            <a:avLst/>
          </a:prstGeom>
          <a:noFill/>
        </p:spPr>
        <p:txBody>
          <a:bodyPr wrap="none" rtlCol="0">
            <a:spAutoFit/>
          </a:bodyPr>
          <a:lstStyle/>
          <a:p>
            <a:r>
              <a:rPr lang="en-GB" sz="4000" b="1" dirty="0">
                <a:solidFill>
                  <a:srgbClr val="0070C0"/>
                </a:solidFill>
              </a:rPr>
              <a:t>Procurement Graduate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After graduating in Honours Law </a:t>
            </a:r>
            <a:r>
              <a:rPr lang="en-GB" sz="1200" dirty="0" err="1">
                <a:latin typeface="+mn-lt"/>
                <a:cs typeface="Arial" pitchFamily="34" charset="0"/>
              </a:rPr>
              <a:t>L.L.B</a:t>
            </a:r>
            <a:r>
              <a:rPr lang="en-GB" sz="1200" dirty="0">
                <a:latin typeface="+mn-lt"/>
                <a:cs typeface="Arial" pitchFamily="34" charset="0"/>
              </a:rPr>
              <a:t> from the University of Glasgow, I knew I wanted to work in government. During a university summer vacation, I completed an internship working with the Directorate for Fair Work and Scottish Government Legal Directorate. After this I provided research and advice to the Council of Europe’s Committee for the Prevention of Torture. I also visited Lithuania to lecture on Human Rights.</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had decided I did not want to practice law but still wanted to use my legal skills in an interesting and challenging government role – procurement was the answer.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itchFamily="34" charset="0"/>
              </a:rPr>
              <a:t>I joined the Scottish Government as a procurement portfolio officer on a 2-year undergraduate scheme in late 2015. I work within Central Government Procurement Shared Services, gaining exposure to various sections of government and involvement in some fascinating projects.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My team contains a wealth of experience, meaning learning opportunities are plentiful. Working alongside these colleagues offers me such a great resource to draw upon. I get the chance to support high-risk, high-value projects whilst given the responsibility to lead on lower value procurements. I find that I can make a real contribution to government and its outcomes.</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5232202"/>
          </a:xfrm>
          <a:prstGeom prst="rect">
            <a:avLst/>
          </a:prstGeom>
          <a:noFill/>
        </p:spPr>
        <p:txBody>
          <a:bodyPr wrap="square" rtlCol="0">
            <a:spAutoFit/>
          </a:bodyPr>
          <a:lstStyle/>
          <a:p>
            <a:r>
              <a:rPr lang="en-GB" sz="1200" dirty="0">
                <a:cs typeface="Arial" pitchFamily="34" charset="0"/>
              </a:rPr>
              <a:t>Projects are varied, and present unique challenges making for an interesting working day. Effective procurement is a vehicle to encourage development of SMEs and supported businesses, making a real contribution to Scotland’s economic growth –  something very much worth influencing! </a:t>
            </a:r>
          </a:p>
          <a:p>
            <a:endParaRPr lang="en-GB" sz="1200" b="1" dirty="0">
              <a:cs typeface="Arial" pitchFamily="34" charset="0"/>
            </a:endParaRPr>
          </a:p>
          <a:p>
            <a:r>
              <a:rPr lang="en-GB" sz="1200" b="1" dirty="0">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pPr marL="171450" indent="-171450">
              <a:spcBef>
                <a:spcPts val="1200"/>
              </a:spcBef>
              <a:buFont typeface="Arial" pitchFamily="34" charset="0"/>
              <a:buChar char="•"/>
            </a:pPr>
            <a:r>
              <a:rPr lang="en-GB" sz="1200" dirty="0">
                <a:solidFill>
                  <a:srgbClr val="0070C0"/>
                </a:solidFill>
                <a:cs typeface="Arial" pitchFamily="34" charset="0"/>
              </a:rPr>
              <a:t>procuring a range of services such as legal, research, consultancy, print and publishing, and software models and digital portals to name a few</a:t>
            </a:r>
          </a:p>
          <a:p>
            <a:pPr marL="171450" indent="-171450">
              <a:spcBef>
                <a:spcPts val="1200"/>
              </a:spcBef>
              <a:buFont typeface="Arial" pitchFamily="34" charset="0"/>
              <a:buChar char="•"/>
            </a:pPr>
            <a:r>
              <a:rPr lang="en-GB" sz="1200" dirty="0">
                <a:solidFill>
                  <a:srgbClr val="0070C0"/>
                </a:solidFill>
                <a:cs typeface="Arial" pitchFamily="34" charset="0"/>
              </a:rPr>
              <a:t>understanding the legal changes in 2016 – a significant year for procurement – and working with colleagues on the practical implementation</a:t>
            </a:r>
          </a:p>
          <a:p>
            <a:pPr marL="171450" indent="-171450">
              <a:spcBef>
                <a:spcPts val="1200"/>
              </a:spcBef>
              <a:buFont typeface="Arial" pitchFamily="34" charset="0"/>
              <a:buChar char="•"/>
            </a:pPr>
            <a:r>
              <a:rPr lang="en-GB" sz="1200" dirty="0">
                <a:solidFill>
                  <a:srgbClr val="0070C0"/>
                </a:solidFill>
                <a:cs typeface="Arial" pitchFamily="34" charset="0"/>
              </a:rPr>
              <a:t>attending meetings and procurement conferences.</a:t>
            </a:r>
          </a:p>
          <a:p>
            <a:pPr marL="171450" indent="-171450">
              <a:buFont typeface="Arial" pitchFamily="34" charset="0"/>
              <a:buChar char="•"/>
            </a:pPr>
            <a:endParaRPr lang="en-GB" sz="1200" dirty="0">
              <a:cs typeface="Arial" pitchFamily="34" charset="0"/>
            </a:endParaRPr>
          </a:p>
          <a:p>
            <a:r>
              <a:rPr lang="en-GB" sz="1200" b="1" dirty="0">
                <a:cs typeface="Arial" pitchFamily="34" charset="0"/>
              </a:rPr>
              <a:t>Where am I going?</a:t>
            </a:r>
            <a:br>
              <a:rPr lang="en-GB" sz="1200" b="1" dirty="0">
                <a:cs typeface="Arial" pitchFamily="34" charset="0"/>
              </a:rPr>
            </a:br>
            <a:r>
              <a:rPr lang="en-GB" sz="1200" dirty="0">
                <a:cs typeface="Arial" pitchFamily="34" charset="0"/>
              </a:rPr>
              <a:t>I will soon begin my CIPS studies and will use that knowledge to continue delivering savings and societal benefits through procurement. SPCD and my colleagues offer a strong learning experience preparing me for what I hope will be a long and successful government career.</a:t>
            </a:r>
          </a:p>
          <a:p>
            <a:pPr>
              <a:spcBef>
                <a:spcPts val="1800"/>
              </a:spcBef>
            </a:pPr>
            <a:r>
              <a:rPr lang="en-GB" sz="1200" dirty="0">
                <a:solidFill>
                  <a:schemeClr val="bg1">
                    <a:lumMod val="75000"/>
                  </a:schemeClr>
                </a:solidFill>
                <a:cs typeface="Arial" pitchFamily="34" charset="0"/>
              </a:rPr>
              <a:t>2016</a:t>
            </a:r>
            <a:endParaRPr lang="en-GB" sz="1200" dirty="0">
              <a:solidFill>
                <a:prstClr val="white">
                  <a:lumMod val="75000"/>
                </a:prstClr>
              </a:solidFill>
              <a:cs typeface="Arial" panose="020B0604020202020204" pitchFamily="34" charset="0"/>
            </a:endParaRP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Liam Middleton</a:t>
            </a:r>
          </a:p>
          <a:p>
            <a:r>
              <a:rPr lang="en-GB" sz="1400" b="1" dirty="0">
                <a:solidFill>
                  <a:prstClr val="black"/>
                </a:solidFill>
                <a:cs typeface="Arial" pitchFamily="34" charset="0"/>
              </a:rPr>
              <a:t>Procurement Graduate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Officer (B1)</a:t>
            </a:r>
          </a:p>
          <a:p>
            <a:r>
              <a:rPr lang="en-GB" sz="1400" i="1" dirty="0">
                <a:solidFill>
                  <a:prstClr val="black"/>
                </a:solidFill>
                <a:cs typeface="Arial" pitchFamily="34" charset="0"/>
              </a:rPr>
              <a:t>Procurement Delivery Job Family</a:t>
            </a:r>
            <a:endParaRPr lang="en-GB" sz="1400" dirty="0">
              <a:solidFill>
                <a:prstClr val="black"/>
              </a:solidFill>
              <a:cs typeface="Arial" pitchFamily="34" charset="0"/>
            </a:endParaRPr>
          </a:p>
        </p:txBody>
      </p:sp>
      <p:sp>
        <p:nvSpPr>
          <p:cNvPr id="6" name="Rectangle 5">
            <a:extLst>
              <a:ext uri="{FF2B5EF4-FFF2-40B4-BE49-F238E27FC236}">
                <a16:creationId xmlns:a16="http://schemas.microsoft.com/office/drawing/2014/main" id="{00206FA6-FFC4-6A67-9D88-0742BD19743B}"/>
              </a:ext>
            </a:extLst>
          </p:cNvPr>
          <p:cNvSpPr/>
          <p:nvPr/>
        </p:nvSpPr>
        <p:spPr>
          <a:xfrm>
            <a:off x="-1" y="6604007"/>
            <a:ext cx="12192001" cy="253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702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5513945" cy="707886"/>
          </a:xfrm>
          <a:prstGeom prst="rect">
            <a:avLst/>
          </a:prstGeom>
          <a:noFill/>
        </p:spPr>
        <p:txBody>
          <a:bodyPr wrap="none" rtlCol="0">
            <a:spAutoFit/>
          </a:bodyPr>
          <a:lstStyle/>
          <a:p>
            <a:r>
              <a:rPr lang="en-GB" sz="4000" b="1" dirty="0">
                <a:solidFill>
                  <a:srgbClr val="0070C0"/>
                </a:solidFill>
              </a:rPr>
              <a:t>Procurement Graduate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hold a bachelor’s degree in law from SOAS, University of London and a master’s degree in European law from Utrecht University in the Netherlands. Prior to joining SPCD I interned at the European Commission in Brussels and a legal research NGO in London. I also spent six months working at the Student Awards Agency Scotland.</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itchFamily="34" charset="0"/>
              </a:rPr>
              <a:t>In November 2015 I joined the Scottish Government as a procurement policy officer on a 2-year graduate scheme. The first six months have been a steep learning curve with plenty of exciting opportunities and personal growth.</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What attracted me to a career in procurement was the idea of working so closely with the delivery of government policies and objectives.</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Whether it is creating jobs for young people, reducing Scotland’s carbon footprint or supporting SMEs, public procurement is one of the most effective tools available to the Scottish Government in delivering these.</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At the same time, a huge part of procurement policy is also about ensuring the government acts within the remits of the law and that public spending is fair, transparent and accountable – something that speaks to my inner lawyer!</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693593"/>
          </a:xfrm>
          <a:prstGeom prst="rect">
            <a:avLst/>
          </a:prstGeom>
          <a:noFill/>
        </p:spPr>
        <p:txBody>
          <a:bodyPr wrap="square" rtlCol="0">
            <a:spAutoFit/>
          </a:bodyPr>
          <a:lstStyle/>
          <a:p>
            <a:r>
              <a:rPr lang="en-GB" sz="1200" b="1" dirty="0">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pPr marL="171450" indent="-171450">
              <a:spcBef>
                <a:spcPts val="1200"/>
              </a:spcBef>
              <a:buFont typeface="Arial" pitchFamily="34" charset="0"/>
              <a:buChar char="•"/>
            </a:pPr>
            <a:r>
              <a:rPr lang="en-GB" sz="1200" dirty="0">
                <a:solidFill>
                  <a:srgbClr val="0070C0"/>
                </a:solidFill>
                <a:cs typeface="Arial" pitchFamily="34" charset="0"/>
              </a:rPr>
              <a:t>launching Scotland-wide public sector training courses on the new legislation</a:t>
            </a:r>
          </a:p>
          <a:p>
            <a:pPr marL="171450" indent="-171450">
              <a:spcBef>
                <a:spcPts val="1200"/>
              </a:spcBef>
              <a:buFont typeface="Arial" pitchFamily="34" charset="0"/>
              <a:buChar char="•"/>
            </a:pPr>
            <a:r>
              <a:rPr lang="en-GB" sz="1200" dirty="0">
                <a:solidFill>
                  <a:srgbClr val="0070C0"/>
                </a:solidFill>
                <a:cs typeface="Arial" pitchFamily="34" charset="0"/>
              </a:rPr>
              <a:t>drafting briefing contributions on a number of topics</a:t>
            </a:r>
          </a:p>
          <a:p>
            <a:pPr marL="171450" indent="-171450">
              <a:spcBef>
                <a:spcPts val="1200"/>
              </a:spcBef>
              <a:buFont typeface="Arial" pitchFamily="34" charset="0"/>
              <a:buChar char="•"/>
            </a:pPr>
            <a:r>
              <a:rPr lang="en-GB" sz="1200" dirty="0">
                <a:solidFill>
                  <a:srgbClr val="0070C0"/>
                </a:solidFill>
                <a:cs typeface="Arial" pitchFamily="34" charset="0"/>
              </a:rPr>
              <a:t>working on a comprehensive review of new legal reporting obligations and how to meet them.</a:t>
            </a:r>
          </a:p>
          <a:p>
            <a:pPr marL="171450" indent="-171450">
              <a:buFont typeface="Arial" pitchFamily="34" charset="0"/>
              <a:buChar char="•"/>
            </a:pPr>
            <a:endParaRPr lang="en-GB" sz="1200" dirty="0">
              <a:cs typeface="Arial" pitchFamily="34" charset="0"/>
            </a:endParaRPr>
          </a:p>
          <a:p>
            <a:r>
              <a:rPr lang="en-GB" sz="1200" dirty="0">
                <a:cs typeface="Arial" pitchFamily="34" charset="0"/>
              </a:rPr>
              <a:t>In May I attended an EU conference in Estonia as a representative for Scotland and the UK; an exciting opportunity to see the scope of procurement legislation across Europe.</a:t>
            </a:r>
            <a:br>
              <a:rPr lang="en-GB" sz="1200" dirty="0">
                <a:cs typeface="Arial" pitchFamily="34" charset="0"/>
              </a:rPr>
            </a:br>
            <a:endParaRPr lang="en-GB" sz="1200" dirty="0">
              <a:cs typeface="Arial" pitchFamily="34" charset="0"/>
            </a:endParaRPr>
          </a:p>
          <a:p>
            <a:r>
              <a:rPr lang="en-GB" sz="1200" b="1" dirty="0">
                <a:cs typeface="Arial" pitchFamily="34" charset="0"/>
              </a:rPr>
              <a:t>Where am I going?</a:t>
            </a:r>
            <a:br>
              <a:rPr lang="en-GB" sz="1200" b="1" dirty="0">
                <a:cs typeface="Arial" pitchFamily="34" charset="0"/>
              </a:rPr>
            </a:br>
            <a:r>
              <a:rPr lang="en-GB" sz="1200" dirty="0">
                <a:cs typeface="Arial" pitchFamily="34" charset="0"/>
              </a:rPr>
              <a:t>I plan to soon start studying towards my professional qualifications with CIPS. During the course of the next year and a half I will also be undertaking a number of placements around the various departments of SPCD. </a:t>
            </a:r>
          </a:p>
          <a:p>
            <a:endParaRPr lang="en-GB" sz="1200" dirty="0">
              <a:cs typeface="Arial" pitchFamily="34" charset="0"/>
            </a:endParaRPr>
          </a:p>
          <a:p>
            <a:r>
              <a:rPr lang="en-GB" sz="1200" dirty="0">
                <a:cs typeface="Arial" pitchFamily="34" charset="0"/>
              </a:rPr>
              <a:t>By the end of my two years I hope to be well on my way to calling myself a procurement expert.</a:t>
            </a:r>
          </a:p>
          <a:p>
            <a:endParaRPr lang="en-GB" sz="1200" dirty="0">
              <a:cs typeface="Arial" pitchFamily="34" charset="0"/>
            </a:endParaRPr>
          </a:p>
          <a:p>
            <a:pPr>
              <a:spcBef>
                <a:spcPts val="600"/>
              </a:spcBef>
            </a:pPr>
            <a:r>
              <a:rPr lang="en-GB" sz="1200" dirty="0">
                <a:solidFill>
                  <a:schemeClr val="bg1">
                    <a:lumMod val="75000"/>
                  </a:schemeClr>
                </a:solidFill>
                <a:cs typeface="Arial" pitchFamily="34" charset="0"/>
              </a:rPr>
              <a:t>2016</a:t>
            </a:r>
            <a:endParaRPr lang="en-GB" sz="1200" dirty="0"/>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Stine Nielsen</a:t>
            </a:r>
          </a:p>
          <a:p>
            <a:r>
              <a:rPr lang="en-GB" sz="1400" b="1" dirty="0">
                <a:solidFill>
                  <a:prstClr val="black"/>
                </a:solidFill>
                <a:cs typeface="Arial" pitchFamily="34" charset="0"/>
              </a:rPr>
              <a:t>Procurement Graduate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Policy Specialist (B2)</a:t>
            </a:r>
          </a:p>
          <a:p>
            <a:r>
              <a:rPr lang="en-GB" sz="1400" i="1" dirty="0">
                <a:solidFill>
                  <a:prstClr val="black"/>
                </a:solidFill>
                <a:cs typeface="Arial" pitchFamily="34" charset="0"/>
              </a:rPr>
              <a:t>Procurement Policy Job Family</a:t>
            </a:r>
            <a:endParaRPr lang="en-GB" sz="1400" dirty="0">
              <a:solidFill>
                <a:prstClr val="black"/>
              </a:solidFill>
              <a:cs typeface="Arial" pitchFamily="34" charset="0"/>
            </a:endParaRPr>
          </a:p>
        </p:txBody>
      </p:sp>
      <p:sp>
        <p:nvSpPr>
          <p:cNvPr id="6" name="Rectangle 5">
            <a:extLst>
              <a:ext uri="{FF2B5EF4-FFF2-40B4-BE49-F238E27FC236}">
                <a16:creationId xmlns:a16="http://schemas.microsoft.com/office/drawing/2014/main" id="{B0A2EFEC-E38C-84AA-EE97-C53539FF4AC7}"/>
              </a:ext>
            </a:extLst>
          </p:cNvPr>
          <p:cNvSpPr/>
          <p:nvPr/>
        </p:nvSpPr>
        <p:spPr>
          <a:xfrm>
            <a:off x="-1" y="6604007"/>
            <a:ext cx="12192001" cy="253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3434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5513945" cy="707886"/>
          </a:xfrm>
          <a:prstGeom prst="rect">
            <a:avLst/>
          </a:prstGeom>
          <a:noFill/>
        </p:spPr>
        <p:txBody>
          <a:bodyPr wrap="none" rtlCol="0">
            <a:spAutoFit/>
          </a:bodyPr>
          <a:lstStyle/>
          <a:p>
            <a:r>
              <a:rPr lang="en-GB" sz="4000" b="1" dirty="0">
                <a:solidFill>
                  <a:srgbClr val="0070C0"/>
                </a:solidFill>
              </a:rPr>
              <a:t>Procurement Graduate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Before joining Scottish Procurement through its Procurement Graduate Programme I studied International Business Management at Robert Gordon University in Aberdeen. Perhaps my biggest shock when learning about the procurement profession in SPPD was how little it was spoken about in my business degree yet how fundamentally essential it is to any successful business. More light heartedly: I’m a keen golfer, love to visit new places and thoroughly enjoy pretty much every sport (yes, cricket, you are the exception).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r>
              <a:rPr lang="en-GB" sz="1200" dirty="0">
                <a:latin typeface="+mn-lt"/>
                <a:cs typeface="Arial" pitchFamily="34" charset="0"/>
              </a:rPr>
              <a:t>I’ve recently entered the second year of my graduate programme within SPPD where I work in the Commercial and Project Capability team. I have a specific focus on increasing the programme and project management capability across the Scottish Government and the wider public sector in Scotland.</a:t>
            </a:r>
            <a:br>
              <a:rPr lang="en-GB" sz="1200" b="1" dirty="0">
                <a:latin typeface="+mn-lt"/>
                <a:cs typeface="Arial" pitchFamily="34" charset="0"/>
              </a:rPr>
            </a:br>
            <a:br>
              <a:rPr lang="en-GB" sz="1200" b="1"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There are many specific activities I enjoy in my role and they’ll likely be noted in the next section but more generally I enjoy my role for two main reasons. The first reason is that it’s extremely people-focussed, meaning I get to engage with stakeholders and colleagues every day to reach the common goal of delivering vital public services (excuse the cliché). The second reason is the autonomous and empowering nature of my superiors, I am given objectives and then </a:t>
            </a:r>
            <a:r>
              <a:rPr lang="en-GB" sz="1200" b="1" dirty="0">
                <a:latin typeface="+mn-lt"/>
                <a:cs typeface="Arial" pitchFamily="34" charset="0"/>
              </a:rPr>
              <a:t>trusted</a:t>
            </a:r>
            <a:r>
              <a:rPr lang="en-GB" sz="1200" dirty="0">
                <a:latin typeface="+mn-lt"/>
                <a:cs typeface="Arial" pitchFamily="34" charset="0"/>
              </a:rPr>
              <a:t> to achieve those objectives using whichever method that I believe is best suited. This level of trust and simultaneous support is extremely motivating. </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878259"/>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endParaRPr lang="en-GB" sz="1200" b="1" dirty="0">
              <a:solidFill>
                <a:prstClr val="black"/>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Leading on making procurement a career of choice including delivering presentations on the procurement profession at our national conference at </a:t>
            </a:r>
            <a:r>
              <a:rPr lang="en-GB" sz="1200" dirty="0" err="1">
                <a:solidFill>
                  <a:srgbClr val="0070C0"/>
                </a:solidFill>
                <a:cs typeface="Arial" pitchFamily="34" charset="0"/>
              </a:rPr>
              <a:t>Procurex</a:t>
            </a:r>
            <a:r>
              <a:rPr lang="en-GB" sz="1200" dirty="0">
                <a:solidFill>
                  <a:srgbClr val="0070C0"/>
                </a:solidFill>
                <a:cs typeface="Arial" pitchFamily="34" charset="0"/>
              </a:rPr>
              <a:t>.</a:t>
            </a:r>
          </a:p>
          <a:p>
            <a:pPr marL="171450" indent="-171450">
              <a:spcBef>
                <a:spcPts val="600"/>
              </a:spcBef>
              <a:buFont typeface="Arial" pitchFamily="34" charset="0"/>
              <a:buChar char="•"/>
            </a:pPr>
            <a:r>
              <a:rPr lang="en-GB" sz="1200" dirty="0">
                <a:solidFill>
                  <a:srgbClr val="0070C0"/>
                </a:solidFill>
                <a:cs typeface="Arial" pitchFamily="34" charset="0"/>
              </a:rPr>
              <a:t>Participating as part of a review team on a Gateway Assurance Review of a major programme. </a:t>
            </a:r>
          </a:p>
          <a:p>
            <a:pPr marL="171450" indent="-171450">
              <a:spcBef>
                <a:spcPts val="600"/>
              </a:spcBef>
              <a:buFont typeface="Arial" pitchFamily="34" charset="0"/>
              <a:buChar char="•"/>
            </a:pPr>
            <a:r>
              <a:rPr lang="en-GB" sz="1200" dirty="0">
                <a:solidFill>
                  <a:srgbClr val="0070C0"/>
                </a:solidFill>
                <a:cs typeface="Arial" pitchFamily="34" charset="0"/>
              </a:rPr>
              <a:t>Building commercial capability by assisting a multitude of different projects with their project management capability and project governance.</a:t>
            </a:r>
          </a:p>
          <a:p>
            <a:pPr marL="171450" indent="-171450">
              <a:spcBef>
                <a:spcPts val="600"/>
              </a:spcBef>
              <a:buFont typeface="Arial" pitchFamily="34" charset="0"/>
              <a:buChar char="•"/>
            </a:pPr>
            <a:r>
              <a:rPr lang="en-GB" sz="1200" dirty="0">
                <a:solidFill>
                  <a:srgbClr val="0070C0"/>
                </a:solidFill>
                <a:cs typeface="Arial" pitchFamily="34" charset="0"/>
              </a:rPr>
              <a:t>Embarked on two placements to assist projects, the first was at the Northern Lighthouse Board to assist in their business case writing for their new ship and the second was part of a refugee integration programme allocating funds to refugee integration initiatives. </a:t>
            </a:r>
          </a:p>
          <a:p>
            <a:pPr>
              <a:spcBef>
                <a:spcPts val="1200"/>
              </a:spcBef>
            </a:pPr>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solidFill>
                  <a:prstClr val="black"/>
                </a:solidFill>
                <a:cs typeface="Arial" pitchFamily="34" charset="0"/>
              </a:rPr>
              <a:t>I intend to develop my skills in my current role for a while longer, with the variety of challenges in my area I believe I will be kept busy and engaged for years to come. I intend on remaining within the Scottish Government and ultimately reaching a senior leadership position.  </a:t>
            </a:r>
            <a:endParaRPr lang="en-GB" sz="1200" dirty="0">
              <a:solidFill>
                <a:prstClr val="black"/>
              </a:solidFill>
            </a:endParaRPr>
          </a:p>
          <a:p>
            <a:pPr>
              <a:spcBef>
                <a:spcPts val="1200"/>
              </a:spcBef>
            </a:pPr>
            <a:r>
              <a:rPr lang="en-GB" sz="1200" dirty="0">
                <a:solidFill>
                  <a:prstClr val="white">
                    <a:lumMod val="75000"/>
                  </a:prstClr>
                </a:solidFill>
                <a:cs typeface="Arial" panose="020B0604020202020204" pitchFamily="34" charset="0"/>
              </a:rPr>
              <a:t>2021</a:t>
            </a: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Jordan Pullar</a:t>
            </a:r>
          </a:p>
          <a:p>
            <a:r>
              <a:rPr lang="en-GB" sz="1400" b="1" dirty="0">
                <a:solidFill>
                  <a:prstClr val="black"/>
                </a:solidFill>
                <a:cs typeface="Arial" pitchFamily="34" charset="0"/>
              </a:rPr>
              <a:t>Procurement Graduate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Capability Officer (B1)</a:t>
            </a:r>
          </a:p>
          <a:p>
            <a:r>
              <a:rPr lang="en-GB" sz="1400" i="1" dirty="0">
                <a:solidFill>
                  <a:prstClr val="black"/>
                </a:solidFill>
                <a:cs typeface="Arial" pitchFamily="34" charset="0"/>
              </a:rPr>
              <a:t>Procurement Capability Job Family</a:t>
            </a:r>
            <a:endParaRPr lang="en-GB" sz="1400" dirty="0">
              <a:solidFill>
                <a:prstClr val="black"/>
              </a:solidFill>
              <a:cs typeface="Arial" pitchFamily="34" charset="0"/>
            </a:endParaRPr>
          </a:p>
        </p:txBody>
      </p:sp>
      <p:sp>
        <p:nvSpPr>
          <p:cNvPr id="6" name="Rectangle 5">
            <a:extLst>
              <a:ext uri="{FF2B5EF4-FFF2-40B4-BE49-F238E27FC236}">
                <a16:creationId xmlns:a16="http://schemas.microsoft.com/office/drawing/2014/main" id="{A010E949-D629-6F00-45E4-577BB0A1598D}"/>
              </a:ext>
            </a:extLst>
          </p:cNvPr>
          <p:cNvSpPr/>
          <p:nvPr/>
        </p:nvSpPr>
        <p:spPr>
          <a:xfrm>
            <a:off x="-1" y="6604007"/>
            <a:ext cx="12192001" cy="253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7224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5513945" cy="707886"/>
          </a:xfrm>
          <a:prstGeom prst="rect">
            <a:avLst/>
          </a:prstGeom>
          <a:noFill/>
        </p:spPr>
        <p:txBody>
          <a:bodyPr wrap="none" rtlCol="0">
            <a:spAutoFit/>
          </a:bodyPr>
          <a:lstStyle/>
          <a:p>
            <a:r>
              <a:rPr lang="en-GB" sz="4000" b="1" dirty="0">
                <a:solidFill>
                  <a:srgbClr val="0070C0"/>
                </a:solidFill>
              </a:rPr>
              <a:t>Procurement Graduate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0599"/>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hold a Bachelor with honours degree in International Business from Edinburgh Napier University and a Master’s degree in International Business and Economics from Poznan University of Economics, Poland. As an Erasmus student I also studied Business Management and Administration in </a:t>
            </a:r>
            <a:r>
              <a:rPr lang="en-GB" sz="1200" dirty="0" err="1">
                <a:latin typeface="+mn-lt"/>
                <a:cs typeface="Arial" pitchFamily="34" charset="0"/>
              </a:rPr>
              <a:t>València</a:t>
            </a:r>
            <a:r>
              <a:rPr lang="en-GB" sz="1200" dirty="0">
                <a:latin typeface="+mn-lt"/>
                <a:cs typeface="Arial" pitchFamily="34" charset="0"/>
              </a:rPr>
              <a:t>, Spain. Prior to joining SPCD I interned at the Marshall Office in the Department of International Cooperation and Investment, and also worked at The Royal Bank of Scotland in Edinburgh.</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itchFamily="34" charset="0"/>
              </a:rPr>
              <a:t>In December 2015 I joined the Scottish Government as a Procurement Portfolio officer on a 2-year undergraduate scheme. I thought this opportunity would be ideal for me as I was interested in international trade – a procurement role seemed fascinating and a good development opportunity.</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work in the Central Government Procurement Office where I have been involved in a wide range of  interesting projects. Through this opportunity my procurement and government knowledge has grown greatly and my horizons have expanded.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I have supported high-risk and high-value projects and led on lower value procurements. Working with passionate and knowledgeable colleagues has been a rewarding experience for me. It is really reassuring that I can always rely on them</a:t>
            </a:r>
            <a:r>
              <a:rPr lang="en-GB" sz="1200" dirty="0">
                <a:latin typeface="+mn-lt"/>
              </a:rPr>
              <a:t> </a:t>
            </a:r>
            <a:r>
              <a:rPr lang="en-GB" sz="1200" dirty="0">
                <a:latin typeface="+mn-lt"/>
                <a:cs typeface="Arial" pitchFamily="34" charset="0"/>
              </a:rPr>
              <a:t>when I need their support.</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985980"/>
          </a:xfrm>
          <a:prstGeom prst="rect">
            <a:avLst/>
          </a:prstGeom>
          <a:noFill/>
        </p:spPr>
        <p:txBody>
          <a:bodyPr wrap="square" rtlCol="0">
            <a:spAutoFit/>
          </a:bodyPr>
          <a:lstStyle/>
          <a:p>
            <a:r>
              <a:rPr lang="en-GB" sz="1200" dirty="0">
                <a:cs typeface="Arial" pitchFamily="34" charset="0"/>
              </a:rPr>
              <a:t>I am fascinated to see how much Scottish society can benefit by applying the government’s sustainable development strategy and ethical policy through procurement exercises.</a:t>
            </a:r>
          </a:p>
          <a:p>
            <a:endParaRPr lang="en-GB" sz="1200" b="1" dirty="0">
              <a:cs typeface="Arial" pitchFamily="34" charset="0"/>
            </a:endParaRPr>
          </a:p>
          <a:p>
            <a:r>
              <a:rPr lang="en-GB" sz="1200" b="1" dirty="0">
                <a:cs typeface="Arial" pitchFamily="34" charset="0"/>
              </a:rPr>
              <a:t>What have I been doing?</a:t>
            </a:r>
          </a:p>
          <a:p>
            <a:r>
              <a:rPr lang="en-GB" sz="1200" dirty="0">
                <a:solidFill>
                  <a:prstClr val="black"/>
                </a:solidFill>
                <a:cs typeface="Arial" pitchFamily="34" charset="0"/>
              </a:rPr>
              <a:t>Since joining Scottish Procurement, I have been involved in</a:t>
            </a:r>
            <a:endParaRPr lang="en-GB" sz="1200" dirty="0">
              <a:cs typeface="Arial" pitchFamily="34" charset="0"/>
            </a:endParaRPr>
          </a:p>
          <a:p>
            <a:pPr marL="171450" indent="-171450">
              <a:spcBef>
                <a:spcPts val="1200"/>
              </a:spcBef>
              <a:buFont typeface="Arial" pitchFamily="34" charset="0"/>
              <a:buChar char="•"/>
            </a:pPr>
            <a:r>
              <a:rPr lang="en-GB" sz="1200" dirty="0">
                <a:solidFill>
                  <a:srgbClr val="0070C0"/>
                </a:solidFill>
                <a:cs typeface="Arial" pitchFamily="34" charset="0"/>
              </a:rPr>
              <a:t>procuring a range of services such as transport and travel, legal services, procurement training, research and consultancy</a:t>
            </a:r>
          </a:p>
          <a:p>
            <a:pPr marL="171450" indent="-171450">
              <a:spcBef>
                <a:spcPts val="1200"/>
              </a:spcBef>
              <a:buFont typeface="Arial" pitchFamily="34" charset="0"/>
              <a:buChar char="•"/>
            </a:pPr>
            <a:r>
              <a:rPr lang="en-GB" sz="1200" dirty="0">
                <a:solidFill>
                  <a:srgbClr val="0070C0"/>
                </a:solidFill>
                <a:cs typeface="Arial" pitchFamily="34" charset="0"/>
              </a:rPr>
              <a:t>understanding the legal changes in 2016 and working on the practical implementation</a:t>
            </a:r>
          </a:p>
          <a:p>
            <a:pPr marL="171450" indent="-171450">
              <a:spcBef>
                <a:spcPts val="1200"/>
              </a:spcBef>
              <a:buFont typeface="Arial" pitchFamily="34" charset="0"/>
              <a:buChar char="•"/>
            </a:pPr>
            <a:r>
              <a:rPr lang="en-GB" sz="1200" dirty="0">
                <a:solidFill>
                  <a:srgbClr val="0070C0"/>
                </a:solidFill>
                <a:cs typeface="Arial" pitchFamily="34" charset="0"/>
              </a:rPr>
              <a:t>reporting on sustainable benefits and fair work practices delivered, and collecting re-charge figures for procurement services.</a:t>
            </a:r>
          </a:p>
          <a:p>
            <a:pPr marL="171450" indent="-171450">
              <a:buFont typeface="Arial" pitchFamily="34" charset="0"/>
              <a:buChar char="•"/>
            </a:pPr>
            <a:endParaRPr lang="en-GB" sz="1200" dirty="0">
              <a:cs typeface="Arial" pitchFamily="34" charset="0"/>
            </a:endParaRPr>
          </a:p>
          <a:p>
            <a:r>
              <a:rPr lang="en-GB" sz="1200" b="1" dirty="0">
                <a:cs typeface="Arial" pitchFamily="34" charset="0"/>
              </a:rPr>
              <a:t>Where am I going?</a:t>
            </a:r>
            <a:br>
              <a:rPr lang="en-GB" sz="1200" b="1" dirty="0">
                <a:cs typeface="Arial" pitchFamily="34" charset="0"/>
              </a:rPr>
            </a:br>
            <a:r>
              <a:rPr lang="en-GB" sz="1200" dirty="0">
                <a:cs typeface="Arial" pitchFamily="34" charset="0"/>
              </a:rPr>
              <a:t>I will soon start studying towards my CIPS professional qualifications and use the skills I gain in my role to deliver the government’s objectives: SME engagement, savings, social benefits and sustainability. I am certain that my colleagues in Scottish Procurement will support me in achieving my goal of becoming a Procurement Person of Tomorrow.</a:t>
            </a:r>
          </a:p>
          <a:p>
            <a:endParaRPr lang="en-GB" sz="1200" dirty="0">
              <a:cs typeface="Arial" pitchFamily="34" charset="0"/>
            </a:endParaRPr>
          </a:p>
          <a:p>
            <a:r>
              <a:rPr lang="en-GB" sz="1200" dirty="0">
                <a:solidFill>
                  <a:schemeClr val="bg1">
                    <a:lumMod val="75000"/>
                  </a:schemeClr>
                </a:solidFill>
                <a:cs typeface="Arial" pitchFamily="34" charset="0"/>
              </a:rPr>
              <a:t>2016</a:t>
            </a:r>
            <a:endParaRPr lang="en-GB" sz="1200" dirty="0">
              <a:solidFill>
                <a:prstClr val="white">
                  <a:lumMod val="75000"/>
                </a:prstClr>
              </a:solidFill>
              <a:cs typeface="Arial" panose="020B0604020202020204" pitchFamily="34" charset="0"/>
            </a:endParaRP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Aneta Waszkiewicz</a:t>
            </a:r>
          </a:p>
          <a:p>
            <a:r>
              <a:rPr lang="en-GB" sz="1400" b="1" dirty="0">
                <a:solidFill>
                  <a:prstClr val="black"/>
                </a:solidFill>
                <a:cs typeface="Arial" pitchFamily="34" charset="0"/>
              </a:rPr>
              <a:t>Procurement Graduate</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Procurement Officer (B1)</a:t>
            </a:r>
          </a:p>
          <a:p>
            <a:r>
              <a:rPr lang="en-GB" sz="1400" i="1" dirty="0">
                <a:solidFill>
                  <a:prstClr val="black"/>
                </a:solidFill>
                <a:cs typeface="Arial" pitchFamily="34" charset="0"/>
              </a:rPr>
              <a:t>Procurement Delivery Job Family</a:t>
            </a:r>
            <a:endParaRPr lang="en-GB" sz="1400" dirty="0">
              <a:solidFill>
                <a:prstClr val="black"/>
              </a:solidFill>
              <a:cs typeface="Arial" pitchFamily="34" charset="0"/>
            </a:endParaRPr>
          </a:p>
        </p:txBody>
      </p:sp>
      <p:sp>
        <p:nvSpPr>
          <p:cNvPr id="6" name="Rectangle 5">
            <a:extLst>
              <a:ext uri="{FF2B5EF4-FFF2-40B4-BE49-F238E27FC236}">
                <a16:creationId xmlns:a16="http://schemas.microsoft.com/office/drawing/2014/main" id="{7AA5E3AB-8D0D-1749-1AC9-C8680507816A}"/>
              </a:ext>
            </a:extLst>
          </p:cNvPr>
          <p:cNvSpPr/>
          <p:nvPr/>
        </p:nvSpPr>
        <p:spPr>
          <a:xfrm>
            <a:off x="-1" y="6604007"/>
            <a:ext cx="12192001" cy="253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6433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15B268-8E95-99ED-0AD5-276CA2D5ED7F}"/>
              </a:ext>
            </a:extLst>
          </p:cNvPr>
          <p:cNvSpPr/>
          <p:nvPr/>
        </p:nvSpPr>
        <p:spPr>
          <a:xfrm>
            <a:off x="275304" y="3352800"/>
            <a:ext cx="2762864" cy="120017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2583464" cy="707886"/>
          </a:xfrm>
          <a:prstGeom prst="rect">
            <a:avLst/>
          </a:prstGeom>
          <a:noFill/>
        </p:spPr>
        <p:txBody>
          <a:bodyPr wrap="none" rtlCol="0">
            <a:spAutoFit/>
          </a:bodyPr>
          <a:lstStyle/>
          <a:p>
            <a:r>
              <a:rPr lang="en-GB" sz="4000" b="1" dirty="0">
                <a:solidFill>
                  <a:srgbClr val="0070C0"/>
                </a:solidFill>
              </a:rPr>
              <a:t>Internship</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am currently working towards a Masters degree in computer science at the University of Strathclyde. I have just completed my honours year and will be undertaking my final year this September.</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a:t>
            </a:r>
            <a:br>
              <a:rPr lang="en-GB" sz="1200" b="1" dirty="0">
                <a:latin typeface="+mn-lt"/>
                <a:cs typeface="Arial" pitchFamily="34" charset="0"/>
              </a:rPr>
            </a:br>
            <a:r>
              <a:rPr lang="en-GB" sz="1200" dirty="0">
                <a:latin typeface="+mn-lt"/>
                <a:cs typeface="Arial" pitchFamily="34" charset="0"/>
              </a:rPr>
              <a:t>In June 2017, I started a 3-month student placement with the Scottish Government in the Scottish Procurement and Commercial Directorate.</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found out about this opportunity through the university and decided to apply. This placement focused on creating a more user-friendly version of the current National Procurement Competency Framework.</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This internship has been an excellent way to improve on my programming skills and develop my understanding of web development.</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have been provided a lot of support from the Scottish Government, as well as the university which has been extremely helpful.</a:t>
            </a:r>
            <a:br>
              <a:rPr lang="en-GB" sz="1200" dirty="0">
                <a:latin typeface="+mn-lt"/>
                <a:cs typeface="Arial" pitchFamily="34" charset="0"/>
              </a:rPr>
            </a:br>
            <a:br>
              <a:rPr lang="en-GB" sz="1200" dirty="0">
                <a:latin typeface="+mn-lt"/>
                <a:cs typeface="Arial" pitchFamily="34" charset="0"/>
              </a:rPr>
            </a:br>
            <a:r>
              <a:rPr lang="en-GB" sz="1200" dirty="0">
                <a:latin typeface="+mn-lt"/>
                <a:cs typeface="Arial" pitchFamily="34" charset="0"/>
              </a:rPr>
              <a:t>I have learned some skills that I will be able to apply in future projects that I may be working on. </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4555093"/>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starting this internship, I have been involved in</a:t>
            </a:r>
          </a:p>
          <a:p>
            <a:pPr marL="171450" indent="-171450">
              <a:spcBef>
                <a:spcPts val="1200"/>
              </a:spcBef>
              <a:buFont typeface="Arial" pitchFamily="34" charset="0"/>
              <a:buChar char="•"/>
            </a:pPr>
            <a:r>
              <a:rPr lang="en-GB" sz="1200" dirty="0">
                <a:solidFill>
                  <a:srgbClr val="0070C0"/>
                </a:solidFill>
                <a:cs typeface="Arial" pitchFamily="34" charset="0"/>
              </a:rPr>
              <a:t>designing, implementing and testing a web application that aims to act as a more user-friendly version of the current Procurement Competency Framework</a:t>
            </a:r>
          </a:p>
          <a:p>
            <a:pPr marL="171450" indent="-171450">
              <a:spcBef>
                <a:spcPts val="1200"/>
              </a:spcBef>
              <a:buFont typeface="Arial" pitchFamily="34" charset="0"/>
              <a:buChar char="•"/>
            </a:pPr>
            <a:r>
              <a:rPr lang="en-GB" sz="1200" dirty="0">
                <a:solidFill>
                  <a:srgbClr val="0070C0"/>
                </a:solidFill>
                <a:cs typeface="Arial" pitchFamily="34" charset="0"/>
              </a:rPr>
              <a:t>meeting a lot of different people in different roles in procurement</a:t>
            </a:r>
          </a:p>
          <a:p>
            <a:pPr marL="171450" indent="-171450">
              <a:spcBef>
                <a:spcPts val="1200"/>
              </a:spcBef>
              <a:buFont typeface="Arial" pitchFamily="34" charset="0"/>
              <a:buChar char="•"/>
            </a:pPr>
            <a:r>
              <a:rPr lang="en-GB" sz="1200" dirty="0">
                <a:solidFill>
                  <a:srgbClr val="0070C0"/>
                </a:solidFill>
                <a:cs typeface="Arial" pitchFamily="34" charset="0"/>
              </a:rPr>
              <a:t>attending meetings about the project and procurement</a:t>
            </a:r>
          </a:p>
          <a:p>
            <a:pPr marL="171450" indent="-171450">
              <a:spcBef>
                <a:spcPts val="1200"/>
              </a:spcBef>
              <a:buFont typeface="Arial" pitchFamily="34" charset="0"/>
              <a:buChar char="•"/>
            </a:pPr>
            <a:r>
              <a:rPr lang="en-GB" sz="1200" dirty="0">
                <a:solidFill>
                  <a:srgbClr val="0070C0"/>
                </a:solidFill>
                <a:cs typeface="Arial" pitchFamily="34" charset="0"/>
              </a:rPr>
              <a:t>learning more about working in public sector, specifically the government.</a:t>
            </a:r>
          </a:p>
          <a:p>
            <a:endParaRPr lang="en-GB" sz="1200" dirty="0">
              <a:solidFill>
                <a:prstClr val="black"/>
              </a:solidFill>
              <a:cs typeface="Arial" pitchFamily="34" charset="0"/>
            </a:endParaRPr>
          </a:p>
          <a:p>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solidFill>
                  <a:prstClr val="black"/>
                </a:solidFill>
                <a:cs typeface="Arial" pitchFamily="34" charset="0"/>
              </a:rPr>
              <a:t>After completing this internship, I plan to finish my degree at Strathclyde and then hopefully start a career in the computing industry.</a:t>
            </a:r>
          </a:p>
          <a:p>
            <a:endParaRPr lang="en-GB" sz="1200" dirty="0">
              <a:solidFill>
                <a:prstClr val="black"/>
              </a:solidFill>
              <a:cs typeface="Arial" pitchFamily="34" charset="0"/>
            </a:endParaRPr>
          </a:p>
          <a:p>
            <a:r>
              <a:rPr lang="en-GB" sz="1200" dirty="0">
                <a:solidFill>
                  <a:prstClr val="black"/>
                </a:solidFill>
                <a:cs typeface="Arial" pitchFamily="34" charset="0"/>
              </a:rPr>
              <a:t>I believe that the skills I have learned from completing this placement will help me achieve this.</a:t>
            </a:r>
          </a:p>
          <a:p>
            <a:pPr>
              <a:spcBef>
                <a:spcPts val="600"/>
              </a:spcBef>
            </a:pPr>
            <a:endParaRPr lang="en-GB" sz="1200" dirty="0">
              <a:solidFill>
                <a:prstClr val="white">
                  <a:lumMod val="75000"/>
                </a:prstClr>
              </a:solidFill>
              <a:cs typeface="Arial" pitchFamily="34" charset="0"/>
            </a:endParaRPr>
          </a:p>
          <a:p>
            <a:pPr>
              <a:spcBef>
                <a:spcPts val="600"/>
              </a:spcBef>
            </a:pPr>
            <a:r>
              <a:rPr lang="en-GB" sz="1200" dirty="0">
                <a:solidFill>
                  <a:prstClr val="white">
                    <a:lumMod val="75000"/>
                  </a:prstClr>
                </a:solidFill>
                <a:cs typeface="Arial" pitchFamily="34" charset="0"/>
              </a:rPr>
              <a:t>2017</a:t>
            </a:r>
            <a:endParaRPr lang="en-GB" sz="1200" dirty="0">
              <a:solidFill>
                <a:prstClr val="black"/>
              </a:solidFill>
            </a:endParaRPr>
          </a:p>
        </p:txBody>
      </p:sp>
      <p:sp>
        <p:nvSpPr>
          <p:cNvPr id="7" name="TextBox 6">
            <a:extLst>
              <a:ext uri="{FF2B5EF4-FFF2-40B4-BE49-F238E27FC236}">
                <a16:creationId xmlns:a16="http://schemas.microsoft.com/office/drawing/2014/main" id="{329DD9B4-F688-AF3D-A3D6-A45485F0AF88}"/>
              </a:ext>
            </a:extLst>
          </p:cNvPr>
          <p:cNvSpPr txBox="1"/>
          <p:nvPr/>
        </p:nvSpPr>
        <p:spPr>
          <a:xfrm>
            <a:off x="275304" y="1490599"/>
            <a:ext cx="2890683" cy="3062377"/>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Lucy Cannon</a:t>
            </a:r>
          </a:p>
          <a:p>
            <a:r>
              <a:rPr lang="en-GB" sz="1400" b="1" dirty="0">
                <a:solidFill>
                  <a:prstClr val="black"/>
                </a:solidFill>
                <a:cs typeface="Arial" pitchFamily="34" charset="0"/>
              </a:rPr>
              <a:t>Student Placement</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Software Developer (B1)</a:t>
            </a:r>
          </a:p>
          <a:p>
            <a:endParaRPr lang="en-GB" sz="1400" dirty="0">
              <a:solidFill>
                <a:prstClr val="black"/>
              </a:solidFill>
              <a:cs typeface="Arial" pitchFamily="34" charset="0"/>
            </a:endParaRP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Lucy was on industrial placement to design and build the prototype</a:t>
            </a:r>
            <a:br>
              <a:rPr lang="en-GB" sz="1400" dirty="0">
                <a:solidFill>
                  <a:schemeClr val="bg2">
                    <a:lumMod val="50000"/>
                  </a:schemeClr>
                </a:solidFill>
                <a:cs typeface="Arial" pitchFamily="34" charset="0"/>
              </a:rPr>
            </a:br>
            <a:r>
              <a:rPr lang="en-GB" sz="1400" dirty="0">
                <a:solidFill>
                  <a:schemeClr val="bg2">
                    <a:lumMod val="50000"/>
                  </a:schemeClr>
                </a:solidFill>
                <a:cs typeface="Arial" pitchFamily="34" charset="0"/>
              </a:rPr>
              <a:t>of the Procurement Development Framework tool during her Masters in Engineering</a:t>
            </a:r>
            <a:endParaRPr lang="en-GB" sz="1400" dirty="0">
              <a:solidFill>
                <a:schemeClr val="bg2">
                  <a:lumMod val="50000"/>
                </a:schemeClr>
              </a:solidFill>
            </a:endParaRPr>
          </a:p>
        </p:txBody>
      </p:sp>
      <p:sp>
        <p:nvSpPr>
          <p:cNvPr id="6" name="Rectangle 5">
            <a:extLst>
              <a:ext uri="{FF2B5EF4-FFF2-40B4-BE49-F238E27FC236}">
                <a16:creationId xmlns:a16="http://schemas.microsoft.com/office/drawing/2014/main" id="{0C91F265-3ED6-4A6B-7874-182B7CBA9648}"/>
              </a:ext>
            </a:extLst>
          </p:cNvPr>
          <p:cNvSpPr/>
          <p:nvPr/>
        </p:nvSpPr>
        <p:spPr>
          <a:xfrm>
            <a:off x="-1" y="6604007"/>
            <a:ext cx="12192001" cy="25399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80325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AB515-53BA-14C8-93BB-7603889B2AD2}"/>
              </a:ext>
            </a:extLst>
          </p:cNvPr>
          <p:cNvSpPr txBox="1"/>
          <p:nvPr/>
        </p:nvSpPr>
        <p:spPr>
          <a:xfrm>
            <a:off x="3638917" y="0"/>
            <a:ext cx="2583464" cy="707886"/>
          </a:xfrm>
          <a:prstGeom prst="rect">
            <a:avLst/>
          </a:prstGeom>
          <a:noFill/>
        </p:spPr>
        <p:txBody>
          <a:bodyPr wrap="none" rtlCol="0">
            <a:spAutoFit/>
          </a:bodyPr>
          <a:lstStyle/>
          <a:p>
            <a:r>
              <a:rPr lang="en-GB" sz="4000" b="1" dirty="0">
                <a:solidFill>
                  <a:srgbClr val="0070C0"/>
                </a:solidFill>
              </a:rPr>
              <a:t>Internship</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2682004" y="1490599"/>
            <a:ext cx="495274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effectLst/>
                <a:latin typeface="+mn-lt"/>
                <a:ea typeface="Times New Roman" panose="02020603050405020304" pitchFamily="18" charset="0"/>
                <a:cs typeface="Times New Roman" panose="02020603050405020304" pitchFamily="18" charset="0"/>
              </a:rPr>
              <a:t>Who Am I?</a:t>
            </a:r>
            <a:endParaRPr lang="en-GB" sz="1200" dirty="0">
              <a:effectLst/>
              <a:latin typeface="+mn-lt"/>
              <a:ea typeface="Times New Roman" panose="02020603050405020304" pitchFamily="18" charset="0"/>
              <a:cs typeface="Times New Roman" panose="02020603050405020304" pitchFamily="18" charset="0"/>
            </a:endParaRPr>
          </a:p>
          <a:p>
            <a:r>
              <a:rPr lang="en-GB" sz="1200" dirty="0">
                <a:effectLst/>
                <a:latin typeface="+mn-lt"/>
                <a:ea typeface="Times New Roman" panose="02020603050405020304" pitchFamily="18" charset="0"/>
                <a:cs typeface="Times New Roman" panose="02020603050405020304" pitchFamily="18" charset="0"/>
              </a:rPr>
              <a:t>I am currently in my last year of high school and am working towards my next set of Highers. I am unsure of what I want to do once I have finished school, but I already know that my strengths and interests are in sports and business. In July 2019 I came to the Scottish Government for a week long work experience. During this  time I have been meeting various people around the procurement department and talking to them about what they do and how they got to where they are. </a:t>
            </a:r>
          </a:p>
          <a:p>
            <a:r>
              <a:rPr lang="en-GB" sz="1200" dirty="0">
                <a:effectLst/>
                <a:latin typeface="+mn-lt"/>
                <a:ea typeface="Times New Roman" panose="02020603050405020304" pitchFamily="18" charset="0"/>
                <a:cs typeface="Times New Roman" panose="02020603050405020304" pitchFamily="18" charset="0"/>
              </a:rPr>
              <a:t> </a:t>
            </a:r>
          </a:p>
          <a:p>
            <a:r>
              <a:rPr lang="en-GB" sz="1200" b="1" dirty="0">
                <a:effectLst/>
                <a:latin typeface="+mn-lt"/>
                <a:ea typeface="Times New Roman" panose="02020603050405020304" pitchFamily="18" charset="0"/>
                <a:cs typeface="Times New Roman" panose="02020603050405020304" pitchFamily="18" charset="0"/>
              </a:rPr>
              <a:t>Where Am I?</a:t>
            </a:r>
            <a:endParaRPr lang="en-GB" sz="1200" dirty="0">
              <a:effectLst/>
              <a:latin typeface="+mn-lt"/>
              <a:ea typeface="Times New Roman" panose="02020603050405020304" pitchFamily="18" charset="0"/>
              <a:cs typeface="Times New Roman" panose="02020603050405020304" pitchFamily="18" charset="0"/>
            </a:endParaRPr>
          </a:p>
          <a:p>
            <a:r>
              <a:rPr lang="en-GB" sz="1200" dirty="0">
                <a:effectLst/>
                <a:latin typeface="+mn-lt"/>
                <a:ea typeface="Times New Roman" panose="02020603050405020304" pitchFamily="18" charset="0"/>
                <a:cs typeface="Times New Roman" panose="02020603050405020304" pitchFamily="18" charset="0"/>
              </a:rPr>
              <a:t>Before I came in I didn’t know what procurement was, however, by the end of the week I had learned about procurement and how it works in the public sector. This week has shown me that there are interesting jobs that I didn’t know existed beforehand that I can look into once I finish school. This week has also helped me realise that I don’t have to go to university to be successful, as there is a wide range of options that can provide a path to a good job. </a:t>
            </a:r>
          </a:p>
          <a:p>
            <a:r>
              <a:rPr lang="en-GB" sz="1200" dirty="0">
                <a:effectLst/>
                <a:latin typeface="+mn-lt"/>
                <a:ea typeface="Times New Roman" panose="02020603050405020304" pitchFamily="18" charset="0"/>
                <a:cs typeface="Times New Roman" panose="02020603050405020304" pitchFamily="18" charset="0"/>
              </a:rPr>
              <a:t> </a:t>
            </a:r>
          </a:p>
          <a:p>
            <a:r>
              <a:rPr lang="en-GB" sz="1200" b="1" dirty="0">
                <a:effectLst/>
                <a:latin typeface="+mn-lt"/>
                <a:ea typeface="Times New Roman" panose="02020603050405020304" pitchFamily="18" charset="0"/>
                <a:cs typeface="Times New Roman" panose="02020603050405020304" pitchFamily="18" charset="0"/>
              </a:rPr>
              <a:t>What Do I Like About My Role?</a:t>
            </a:r>
            <a:endParaRPr lang="en-GB" sz="1200" dirty="0">
              <a:effectLst/>
              <a:latin typeface="+mn-lt"/>
              <a:ea typeface="Times New Roman" panose="02020603050405020304" pitchFamily="18" charset="0"/>
              <a:cs typeface="Times New Roman" panose="02020603050405020304" pitchFamily="18" charset="0"/>
            </a:endParaRPr>
          </a:p>
          <a:p>
            <a:r>
              <a:rPr lang="en-GB" sz="1200" dirty="0">
                <a:effectLst/>
                <a:latin typeface="+mn-lt"/>
                <a:ea typeface="Times New Roman" panose="02020603050405020304" pitchFamily="18" charset="0"/>
                <a:cs typeface="Times New Roman" panose="02020603050405020304" pitchFamily="18" charset="0"/>
              </a:rPr>
              <a:t>Previously I had no office experience and thought that office jobs were going to be the same thing every day, however, I found that each day comes with new challenges and that an office job doesn’t have to be as boring as I had expected.</a:t>
            </a:r>
          </a:p>
          <a:p>
            <a:endParaRPr lang="en-GB" sz="1200" dirty="0">
              <a:effectLst/>
              <a:ea typeface="Times New Roman" panose="02020603050405020304" pitchFamily="18" charset="0"/>
              <a:cs typeface="Times New Roman" panose="02020603050405020304" pitchFamily="18" charset="0"/>
            </a:endParaRPr>
          </a:p>
          <a:p>
            <a:r>
              <a:rPr lang="en-GB" sz="1200" dirty="0">
                <a:effectLst/>
                <a:ea typeface="Times New Roman" panose="02020603050405020304" pitchFamily="18" charset="0"/>
                <a:cs typeface="Times New Roman" panose="02020603050405020304" pitchFamily="18" charset="0"/>
              </a:rPr>
              <a:t>Everyone I have met has been very welcoming and patient, as I get to grips with what procurement is and what their role is as part of their team. I have learned various computer skills that I can apply in the future. This week-long work placement has given me the chance to interact with new people and get a feel for what a work environment may be like in the future. </a:t>
            </a:r>
          </a:p>
          <a:p>
            <a:endParaRPr lang="en-GB" sz="1200" dirty="0">
              <a:effectLst/>
              <a:latin typeface="+mn-lt"/>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ED9755F-CEE2-99C5-616A-E20916D69768}"/>
              </a:ext>
            </a:extLst>
          </p:cNvPr>
          <p:cNvSpPr txBox="1"/>
          <p:nvPr/>
        </p:nvSpPr>
        <p:spPr>
          <a:xfrm>
            <a:off x="7712364" y="1491720"/>
            <a:ext cx="4391146" cy="5047536"/>
          </a:xfrm>
          <a:prstGeom prst="rect">
            <a:avLst/>
          </a:prstGeom>
          <a:noFill/>
        </p:spPr>
        <p:txBody>
          <a:bodyPr wrap="square" rtlCol="0">
            <a:spAutoFit/>
          </a:bodyPr>
          <a:lstStyle/>
          <a:p>
            <a:r>
              <a:rPr lang="en-GB" sz="1200" b="1" dirty="0">
                <a:effectLst/>
                <a:ea typeface="Times New Roman" panose="02020603050405020304" pitchFamily="18" charset="0"/>
                <a:cs typeface="Times New Roman" panose="02020603050405020304" pitchFamily="18" charset="0"/>
              </a:rPr>
              <a:t>What Have I Been Doing?</a:t>
            </a:r>
            <a:endParaRPr lang="en-GB" sz="1200" dirty="0">
              <a:effectLst/>
              <a:ea typeface="Times New Roman" panose="02020603050405020304" pitchFamily="18" charset="0"/>
              <a:cs typeface="Times New Roman" panose="02020603050405020304" pitchFamily="18" charset="0"/>
            </a:endParaRPr>
          </a:p>
          <a:p>
            <a:r>
              <a:rPr lang="en-GB" sz="1200" dirty="0">
                <a:effectLst/>
                <a:ea typeface="Times New Roman" panose="02020603050405020304" pitchFamily="18" charset="0"/>
                <a:cs typeface="Times New Roman" panose="02020603050405020304" pitchFamily="18" charset="0"/>
              </a:rPr>
              <a:t>Through the duration of my work placement I have:</a:t>
            </a:r>
          </a:p>
          <a:p>
            <a:pPr marL="342900" lvl="0" indent="-342900">
              <a:spcBef>
                <a:spcPts val="300"/>
              </a:spcBef>
              <a:spcAft>
                <a:spcPts val="0"/>
              </a:spcAft>
              <a:buFont typeface="Symbol" panose="05050102010706020507" pitchFamily="18" charset="2"/>
              <a:buChar char=""/>
            </a:pPr>
            <a:r>
              <a:rPr lang="en-GB" sz="1200" dirty="0">
                <a:solidFill>
                  <a:srgbClr val="0070C0"/>
                </a:solidFill>
                <a:effectLst/>
                <a:ea typeface="Times New Roman" panose="02020603050405020304" pitchFamily="18" charset="0"/>
                <a:cs typeface="Times New Roman" panose="02020603050405020304" pitchFamily="18" charset="0"/>
              </a:rPr>
              <a:t>Discussed the roles that people have in the different teams in procurement and found out how each team functions and what they deal with in the procurement process. I have also been able to ask how they got to where they are and hear their experiences of university, apprenticeships, etc.</a:t>
            </a:r>
            <a:endParaRPr lang="en-GB" sz="1200" dirty="0">
              <a:effectLst/>
              <a:ea typeface="Times New Roman" panose="02020603050405020304" pitchFamily="18" charset="0"/>
              <a:cs typeface="Times New Roman" panose="02020603050405020304" pitchFamily="18" charset="0"/>
            </a:endParaRPr>
          </a:p>
          <a:p>
            <a:pPr marL="342900" lvl="0" indent="-342900">
              <a:spcBef>
                <a:spcPts val="300"/>
              </a:spcBef>
              <a:spcAft>
                <a:spcPts val="0"/>
              </a:spcAft>
              <a:buFont typeface="Symbol" panose="05050102010706020507" pitchFamily="18" charset="2"/>
              <a:buChar char=""/>
            </a:pPr>
            <a:r>
              <a:rPr lang="en-GB" sz="1200" dirty="0">
                <a:solidFill>
                  <a:srgbClr val="0070C0"/>
                </a:solidFill>
                <a:effectLst/>
                <a:ea typeface="Times New Roman" panose="02020603050405020304" pitchFamily="18" charset="0"/>
                <a:cs typeface="Times New Roman" panose="02020603050405020304" pitchFamily="18" charset="0"/>
              </a:rPr>
              <a:t>Observed meetings between both internal teams and also presentations and discussions between the Scottish Government and external parties.</a:t>
            </a:r>
            <a:endParaRPr lang="en-GB" sz="1200" dirty="0">
              <a:effectLst/>
              <a:ea typeface="Times New Roman" panose="02020603050405020304" pitchFamily="18" charset="0"/>
              <a:cs typeface="Times New Roman" panose="02020603050405020304" pitchFamily="18" charset="0"/>
            </a:endParaRPr>
          </a:p>
          <a:p>
            <a:pPr marL="342900" lvl="0" indent="-342900">
              <a:spcBef>
                <a:spcPts val="300"/>
              </a:spcBef>
              <a:spcAft>
                <a:spcPts val="0"/>
              </a:spcAft>
              <a:buFont typeface="Symbol" panose="05050102010706020507" pitchFamily="18" charset="2"/>
              <a:buChar char=""/>
            </a:pPr>
            <a:r>
              <a:rPr lang="en-GB" sz="1200" dirty="0">
                <a:solidFill>
                  <a:srgbClr val="0070C0"/>
                </a:solidFill>
                <a:effectLst/>
                <a:ea typeface="Times New Roman" panose="02020603050405020304" pitchFamily="18" charset="0"/>
                <a:cs typeface="Times New Roman" panose="02020603050405020304" pitchFamily="18" charset="0"/>
              </a:rPr>
              <a:t>Provided admin support for a team, helped cataloguing, and taken notes during meetings.</a:t>
            </a:r>
            <a:endParaRPr lang="en-GB" sz="1200" dirty="0">
              <a:effectLst/>
              <a:ea typeface="Times New Roman" panose="02020603050405020304" pitchFamily="18" charset="0"/>
              <a:cs typeface="Times New Roman" panose="02020603050405020304" pitchFamily="18" charset="0"/>
            </a:endParaRPr>
          </a:p>
          <a:p>
            <a:pPr marL="342900" lvl="0" indent="-342900">
              <a:spcBef>
                <a:spcPts val="300"/>
              </a:spcBef>
              <a:spcAft>
                <a:spcPts val="0"/>
              </a:spcAft>
              <a:buFont typeface="Symbol" panose="05050102010706020507" pitchFamily="18" charset="2"/>
              <a:buChar char=""/>
            </a:pPr>
            <a:r>
              <a:rPr lang="en-GB" sz="1200" dirty="0">
                <a:solidFill>
                  <a:srgbClr val="0070C0"/>
                </a:solidFill>
                <a:effectLst/>
                <a:ea typeface="Times New Roman" panose="02020603050405020304" pitchFamily="18" charset="0"/>
                <a:cs typeface="Times New Roman" panose="02020603050405020304" pitchFamily="18" charset="0"/>
              </a:rPr>
              <a:t>Tested the new e-learning system that has been implemented.</a:t>
            </a:r>
            <a:endParaRPr lang="en-GB" sz="1200" dirty="0">
              <a:effectLst/>
              <a:ea typeface="Times New Roman" panose="02020603050405020304" pitchFamily="18" charset="0"/>
              <a:cs typeface="Times New Roman" panose="02020603050405020304" pitchFamily="18" charset="0"/>
            </a:endParaRPr>
          </a:p>
          <a:p>
            <a:r>
              <a:rPr lang="en-GB" sz="1200" dirty="0">
                <a:solidFill>
                  <a:srgbClr val="0070C0"/>
                </a:solidFill>
                <a:effectLst/>
                <a:ea typeface="Times New Roman" panose="02020603050405020304" pitchFamily="18" charset="0"/>
                <a:cs typeface="Times New Roman" panose="02020603050405020304" pitchFamily="18" charset="0"/>
              </a:rPr>
              <a:t> </a:t>
            </a:r>
            <a:endParaRPr lang="en-GB" sz="1200" dirty="0">
              <a:effectLst/>
              <a:ea typeface="Times New Roman" panose="02020603050405020304" pitchFamily="18" charset="0"/>
              <a:cs typeface="Times New Roman" panose="02020603050405020304" pitchFamily="18" charset="0"/>
            </a:endParaRPr>
          </a:p>
          <a:p>
            <a:r>
              <a:rPr lang="en-GB" sz="1200" b="1" dirty="0">
                <a:effectLst/>
                <a:ea typeface="Times New Roman" panose="02020603050405020304" pitchFamily="18" charset="0"/>
                <a:cs typeface="Times New Roman" panose="02020603050405020304" pitchFamily="18" charset="0"/>
              </a:rPr>
              <a:t>Where Am I Going?</a:t>
            </a:r>
            <a:endParaRPr lang="en-GB" sz="1200" dirty="0">
              <a:effectLst/>
              <a:ea typeface="Times New Roman" panose="02020603050405020304" pitchFamily="18" charset="0"/>
              <a:cs typeface="Times New Roman" panose="02020603050405020304" pitchFamily="18" charset="0"/>
            </a:endParaRPr>
          </a:p>
          <a:p>
            <a:r>
              <a:rPr lang="en-GB" sz="1200" dirty="0">
                <a:effectLst/>
                <a:ea typeface="Times New Roman" panose="02020603050405020304" pitchFamily="18" charset="0"/>
                <a:cs typeface="Times New Roman" panose="02020603050405020304" pitchFamily="18" charset="0"/>
              </a:rPr>
              <a:t>Once completing my work experience I will be returning to high school to complete my final year and aim to gain the Highers I am sitting this year. Once I have completed high school I will hopefully have figured out what I want to do whether this be going onto further education or straight into work. My experience at the Scottish Government has sparked an interest in procurement and I will definitely look into potential opportunities in this area.   </a:t>
            </a:r>
          </a:p>
          <a:p>
            <a:r>
              <a:rPr lang="en-GB" sz="1200" dirty="0">
                <a:effectLst/>
                <a:ea typeface="Times New Roman" panose="02020603050405020304" pitchFamily="18" charset="0"/>
                <a:cs typeface="Times New Roman" panose="02020603050405020304" pitchFamily="18" charset="0"/>
              </a:rPr>
              <a:t> </a:t>
            </a:r>
          </a:p>
          <a:p>
            <a:r>
              <a:rPr lang="en-GB" sz="1200" dirty="0">
                <a:solidFill>
                  <a:srgbClr val="BFBFBF"/>
                </a:solidFill>
                <a:effectLst/>
                <a:ea typeface="Times New Roman" panose="02020603050405020304" pitchFamily="18" charset="0"/>
                <a:cs typeface="Times New Roman" panose="02020603050405020304" pitchFamily="18" charset="0"/>
              </a:rPr>
              <a:t>2019</a:t>
            </a:r>
            <a:endParaRPr lang="en-GB" sz="1200" dirty="0">
              <a:effectLst/>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29DD9B4-F688-AF3D-A3D6-A45485F0AF88}"/>
              </a:ext>
            </a:extLst>
          </p:cNvPr>
          <p:cNvSpPr txBox="1"/>
          <p:nvPr/>
        </p:nvSpPr>
        <p:spPr>
          <a:xfrm>
            <a:off x="275305" y="1490599"/>
            <a:ext cx="1904478" cy="1554272"/>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Luke</a:t>
            </a:r>
          </a:p>
          <a:p>
            <a:r>
              <a:rPr lang="en-GB" sz="1400" b="1" dirty="0">
                <a:solidFill>
                  <a:prstClr val="black"/>
                </a:solidFill>
                <a:cs typeface="Arial" pitchFamily="34" charset="0"/>
              </a:rPr>
              <a:t>Pupil Placement</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School Placement for</a:t>
            </a:r>
            <a:br>
              <a:rPr lang="en-GB" sz="1400" dirty="0">
                <a:solidFill>
                  <a:prstClr val="black"/>
                </a:solidFill>
                <a:cs typeface="Arial" pitchFamily="34" charset="0"/>
              </a:rPr>
            </a:br>
            <a:r>
              <a:rPr lang="en-GB" sz="1400" dirty="0">
                <a:solidFill>
                  <a:prstClr val="black"/>
                </a:solidFill>
                <a:cs typeface="Arial" pitchFamily="34" charset="0"/>
              </a:rPr>
              <a:t>Work Experience</a:t>
            </a:r>
          </a:p>
        </p:txBody>
      </p:sp>
      <p:sp>
        <p:nvSpPr>
          <p:cNvPr id="6" name="Rectangle 5">
            <a:extLst>
              <a:ext uri="{FF2B5EF4-FFF2-40B4-BE49-F238E27FC236}">
                <a16:creationId xmlns:a16="http://schemas.microsoft.com/office/drawing/2014/main" id="{136B8E37-4AD1-9300-1D5D-4151DB88E789}"/>
              </a:ext>
            </a:extLst>
          </p:cNvPr>
          <p:cNvSpPr/>
          <p:nvPr/>
        </p:nvSpPr>
        <p:spPr>
          <a:xfrm>
            <a:off x="-1" y="6604007"/>
            <a:ext cx="12192001" cy="253993"/>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5587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4C98F7-A6D5-107D-85EA-40C913585081}"/>
              </a:ext>
            </a:extLst>
          </p:cNvPr>
          <p:cNvSpPr/>
          <p:nvPr/>
        </p:nvSpPr>
        <p:spPr>
          <a:xfrm>
            <a:off x="275304" y="3352800"/>
            <a:ext cx="2762864" cy="9847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3848298" cy="707886"/>
          </a:xfrm>
          <a:prstGeom prst="rect">
            <a:avLst/>
          </a:prstGeom>
          <a:noFill/>
        </p:spPr>
        <p:txBody>
          <a:bodyPr wrap="none" rtlCol="0">
            <a:spAutoFit/>
          </a:bodyPr>
          <a:lstStyle/>
          <a:p>
            <a:r>
              <a:rPr lang="en-GB" sz="4000" b="1" dirty="0">
                <a:solidFill>
                  <a:srgbClr val="0070C0"/>
                </a:solidFill>
              </a:rPr>
              <a:t>Career Changer</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3246526" y="149172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latin typeface="+mn-lt"/>
                <a:cs typeface="Arial" pitchFamily="34" charset="0"/>
              </a:rPr>
              <a:t>Who am I?</a:t>
            </a:r>
            <a:br>
              <a:rPr lang="en-GB" sz="1200" b="1" dirty="0">
                <a:latin typeface="+mn-lt"/>
                <a:cs typeface="Arial" pitchFamily="34" charset="0"/>
              </a:rPr>
            </a:br>
            <a:r>
              <a:rPr lang="en-GB" sz="1200" dirty="0">
                <a:latin typeface="+mn-lt"/>
                <a:cs typeface="Arial" pitchFamily="34" charset="0"/>
              </a:rPr>
              <a:t>I graduated from the University of Glasgow with an Honours degree in Astronomy &amp; Physics before working in academic publishing for 18 years. It was a high-pace, high-quality operational environment and I worked with the world’s leading scholarly societies. Every day I managed relationships with the leading academics in the fields of astronomy, geophysics, Earth &amp; Life Sciences, climate change and more. Along the way I became responsible for training programmes, managing people, finance and working with our global strategic suppliers on a daily basis.</a:t>
            </a:r>
          </a:p>
          <a:p>
            <a:endParaRPr lang="en-GB" sz="1200" dirty="0">
              <a:latin typeface="+mn-lt"/>
              <a:cs typeface="Arial" pitchFamily="34" charset="0"/>
            </a:endParaRPr>
          </a:p>
          <a:p>
            <a:r>
              <a:rPr lang="en-GB" sz="1200" dirty="0">
                <a:latin typeface="+mn-lt"/>
                <a:cs typeface="Arial" pitchFamily="34" charset="0"/>
              </a:rPr>
              <a:t>Our office in Edinburgh was closed through a global reorganisation of the business. This gave me an opportunity to change career and, after a brief time temping in the City of Edinburgh Council’s Commercial and Procurement Services Team, I was successful in becoming a Civil Servant within Scottish Procurement in 2014.</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Where am I? </a:t>
            </a:r>
            <a:br>
              <a:rPr lang="en-GB" sz="1200" b="1" dirty="0">
                <a:latin typeface="+mn-lt"/>
                <a:cs typeface="Arial" pitchFamily="34" charset="0"/>
              </a:rPr>
            </a:br>
            <a:r>
              <a:rPr lang="en-GB" sz="1200" dirty="0">
                <a:latin typeface="+mn-lt"/>
                <a:cs typeface="Arial" pitchFamily="34" charset="0"/>
              </a:rPr>
              <a:t>I work on procurement capability within the Policy division for both local and national learning and development. I get to engage with everyone across our directorate and also to reach out and listen to professional practitioners and leaders across Scotland.</a:t>
            </a:r>
            <a:br>
              <a:rPr lang="en-GB" sz="1200" b="1"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What do I like about my role?</a:t>
            </a:r>
            <a:br>
              <a:rPr lang="en-GB" sz="1200" b="1" dirty="0">
                <a:latin typeface="+mn-lt"/>
                <a:cs typeface="Arial" pitchFamily="34" charset="0"/>
              </a:rPr>
            </a:br>
            <a:r>
              <a:rPr lang="en-GB" sz="1200" dirty="0">
                <a:latin typeface="+mn-lt"/>
                <a:cs typeface="Arial" pitchFamily="34" charset="0"/>
              </a:rPr>
              <a:t>It’s very varied and every day brings a new challenge. I enjoy the people I get to work with and thinking of ways to improve our skills and standards. There is international impact too – people across the globe look to Scotland for what successful, sustainable procurement looks like. We talk in the team of “setting the conditions for success” and aim to foster a learning culture.</a:t>
            </a:r>
          </a:p>
        </p:txBody>
      </p:sp>
      <p:sp>
        <p:nvSpPr>
          <p:cNvPr id="5" name="TextBox 4">
            <a:extLst>
              <a:ext uri="{FF2B5EF4-FFF2-40B4-BE49-F238E27FC236}">
                <a16:creationId xmlns:a16="http://schemas.microsoft.com/office/drawing/2014/main" id="{BED9755F-CEE2-99C5-616A-E20916D69768}"/>
              </a:ext>
            </a:extLst>
          </p:cNvPr>
          <p:cNvSpPr txBox="1"/>
          <p:nvPr/>
        </p:nvSpPr>
        <p:spPr>
          <a:xfrm>
            <a:off x="7783030" y="1491720"/>
            <a:ext cx="4320480" cy="5232202"/>
          </a:xfrm>
          <a:prstGeom prst="rect">
            <a:avLst/>
          </a:prstGeom>
          <a:noFill/>
        </p:spPr>
        <p:txBody>
          <a:bodyPr wrap="square" rtlCol="0">
            <a:spAutoFit/>
          </a:bodyPr>
          <a:lstStyle/>
          <a:p>
            <a:r>
              <a:rPr lang="en-GB" sz="1200" b="1" dirty="0">
                <a:solidFill>
                  <a:prstClr val="black"/>
                </a:solidFill>
                <a:cs typeface="Arial" pitchFamily="34" charset="0"/>
              </a:rPr>
              <a:t>What have I been doing?</a:t>
            </a:r>
          </a:p>
          <a:p>
            <a:r>
              <a:rPr lang="en-GB" sz="1200" dirty="0">
                <a:solidFill>
                  <a:prstClr val="black"/>
                </a:solidFill>
                <a:cs typeface="Arial" pitchFamily="34" charset="0"/>
              </a:rPr>
              <a:t>Since joining Scottish Procurement, I have been involved in</a:t>
            </a:r>
          </a:p>
          <a:p>
            <a:endParaRPr lang="en-GB" sz="1200" b="1" dirty="0">
              <a:solidFill>
                <a:prstClr val="black"/>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undertaking Learning Needs Analyses and delivering learning and development plans for public officials</a:t>
            </a:r>
          </a:p>
          <a:p>
            <a:pPr marL="171450" indent="-171450">
              <a:buFont typeface="Arial" pitchFamily="34" charset="0"/>
              <a:buChar char="•"/>
            </a:pPr>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working to make procurement a career of choice through supporting Procurement People of Tomorrow programme</a:t>
            </a:r>
          </a:p>
          <a:p>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putting our Directorate People Capability Strategy into practice –  translating it into a deliverable action plan, with mini-projects that will future proof the directorate, raise our individual and collective capability, and change our culture</a:t>
            </a:r>
          </a:p>
          <a:p>
            <a:pPr marL="171450" indent="-171450">
              <a:buFont typeface="Arial" pitchFamily="34" charset="0"/>
              <a:buChar char="•"/>
            </a:pPr>
            <a:endParaRPr lang="en-GB" sz="1200" dirty="0">
              <a:solidFill>
                <a:srgbClr val="0070C0"/>
              </a:solidFill>
              <a:cs typeface="Arial" pitchFamily="34" charset="0"/>
            </a:endParaRPr>
          </a:p>
          <a:p>
            <a:pPr marL="171450" indent="-171450">
              <a:buFont typeface="Arial" pitchFamily="34" charset="0"/>
              <a:buChar char="•"/>
            </a:pPr>
            <a:r>
              <a:rPr lang="en-GB" sz="1200" dirty="0">
                <a:solidFill>
                  <a:srgbClr val="0070C0"/>
                </a:solidFill>
                <a:cs typeface="Arial" pitchFamily="34" charset="0"/>
              </a:rPr>
              <a:t>refreshing the national Procurement Competency Framework for Scotland, supporting the cross-sectoral working group and finalising the framework document</a:t>
            </a:r>
          </a:p>
          <a:p>
            <a:pPr marL="171450" indent="-171450">
              <a:buFont typeface="Arial" pitchFamily="34" charset="0"/>
              <a:buChar char="•"/>
            </a:pPr>
            <a:endParaRPr lang="en-GB" sz="1200" dirty="0">
              <a:solidFill>
                <a:prstClr val="black"/>
              </a:solidFill>
              <a:cs typeface="Arial" pitchFamily="34" charset="0"/>
            </a:endParaRPr>
          </a:p>
          <a:p>
            <a:r>
              <a:rPr lang="en-GB" sz="1200" b="1" dirty="0">
                <a:solidFill>
                  <a:prstClr val="black"/>
                </a:solidFill>
                <a:cs typeface="Arial" pitchFamily="34" charset="0"/>
              </a:rPr>
              <a:t>Where am I going?</a:t>
            </a:r>
            <a:br>
              <a:rPr lang="en-GB" sz="1200" b="1" dirty="0">
                <a:solidFill>
                  <a:prstClr val="black"/>
                </a:solidFill>
                <a:cs typeface="Arial" pitchFamily="34" charset="0"/>
              </a:rPr>
            </a:br>
            <a:r>
              <a:rPr lang="en-GB" sz="1200" dirty="0">
                <a:solidFill>
                  <a:prstClr val="black"/>
                </a:solidFill>
                <a:cs typeface="Arial" pitchFamily="34" charset="0"/>
              </a:rPr>
              <a:t>When I was in the private sector I worked closely with colleagues in our Global Purchasing Department, and I see that, although I’m in my first four years of procurement, many of the experiences in my prior working life are directly relevant, transferable and useful in my new profession. I aim to develop my career in procurement and become MCIPS qualified. </a:t>
            </a:r>
          </a:p>
          <a:p>
            <a:pPr>
              <a:spcBef>
                <a:spcPts val="1200"/>
              </a:spcBef>
            </a:pPr>
            <a:r>
              <a:rPr lang="en-GB" sz="1200" dirty="0">
                <a:solidFill>
                  <a:prstClr val="white">
                    <a:lumMod val="75000"/>
                  </a:prstClr>
                </a:solidFill>
                <a:cs typeface="Arial" panose="020B0604020202020204" pitchFamily="34" charset="0"/>
              </a:rPr>
              <a:t>2017</a:t>
            </a:r>
          </a:p>
        </p:txBody>
      </p:sp>
      <p:sp>
        <p:nvSpPr>
          <p:cNvPr id="6" name="TextBox 5">
            <a:extLst>
              <a:ext uri="{FF2B5EF4-FFF2-40B4-BE49-F238E27FC236}">
                <a16:creationId xmlns:a16="http://schemas.microsoft.com/office/drawing/2014/main" id="{360E6143-0063-37C6-3220-C60FD9D3169A}"/>
              </a:ext>
            </a:extLst>
          </p:cNvPr>
          <p:cNvSpPr txBox="1"/>
          <p:nvPr/>
        </p:nvSpPr>
        <p:spPr>
          <a:xfrm>
            <a:off x="275304" y="1490599"/>
            <a:ext cx="2890683"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Gregor Hutton</a:t>
            </a:r>
          </a:p>
          <a:p>
            <a:r>
              <a:rPr lang="en-GB" sz="1400" b="1" dirty="0">
                <a:solidFill>
                  <a:prstClr val="black"/>
                </a:solidFill>
                <a:cs typeface="Arial" pitchFamily="34" charset="0"/>
              </a:rPr>
              <a:t>Career Change into Procurement</a:t>
            </a:r>
          </a:p>
          <a:p>
            <a:r>
              <a:rPr lang="en-GB" sz="1400" dirty="0">
                <a:solidFill>
                  <a:prstClr val="black"/>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Capability Specialist (B2)</a:t>
            </a:r>
          </a:p>
          <a:p>
            <a:r>
              <a:rPr lang="en-GB" sz="1400" i="1" dirty="0">
                <a:solidFill>
                  <a:prstClr val="black"/>
                </a:solidFill>
                <a:cs typeface="Arial" pitchFamily="34" charset="0"/>
              </a:rPr>
              <a:t>Procurement Capability Job Family</a:t>
            </a:r>
            <a:endParaRPr lang="en-GB" sz="1400" dirty="0">
              <a:solidFill>
                <a:prstClr val="black"/>
              </a:solidFill>
              <a:cs typeface="Arial" pitchFamily="34" charset="0"/>
            </a:endParaRPr>
          </a:p>
          <a:p>
            <a:endParaRPr lang="en-GB" sz="1400" dirty="0">
              <a:solidFill>
                <a:prstClr val="black"/>
              </a:solidFill>
              <a:cs typeface="Arial" pitchFamily="34" charset="0"/>
            </a:endParaRPr>
          </a:p>
          <a:p>
            <a:endParaRPr lang="en-GB" sz="1400" dirty="0">
              <a:solidFill>
                <a:prstClr val="black"/>
              </a:solidFill>
              <a:cs typeface="Arial" pitchFamily="34" charset="0"/>
            </a:endParaRPr>
          </a:p>
          <a:p>
            <a:r>
              <a:rPr lang="en-GB" sz="1400" dirty="0">
                <a:solidFill>
                  <a:schemeClr val="bg2">
                    <a:lumMod val="50000"/>
                  </a:schemeClr>
                </a:solidFill>
                <a:cs typeface="Arial" pitchFamily="34" charset="0"/>
              </a:rPr>
              <a:t>This was the Case Study for Gregor in 2017. You can see where he has progressed his career in the </a:t>
            </a:r>
            <a:r>
              <a:rPr lang="en-GB" sz="1400" b="1" dirty="0">
                <a:solidFill>
                  <a:schemeClr val="bg2">
                    <a:lumMod val="50000"/>
                  </a:schemeClr>
                </a:solidFill>
                <a:cs typeface="Arial" pitchFamily="34" charset="0"/>
              </a:rPr>
              <a:t>Progress of our People </a:t>
            </a:r>
            <a:r>
              <a:rPr lang="en-GB" sz="1400" dirty="0">
                <a:solidFill>
                  <a:schemeClr val="bg2">
                    <a:lumMod val="50000"/>
                  </a:schemeClr>
                </a:solidFill>
                <a:cs typeface="Arial" pitchFamily="34" charset="0"/>
              </a:rPr>
              <a:t>section</a:t>
            </a:r>
            <a:endParaRPr lang="en-GB" sz="1400" dirty="0">
              <a:solidFill>
                <a:schemeClr val="bg2">
                  <a:lumMod val="50000"/>
                </a:schemeClr>
              </a:solidFill>
            </a:endParaRPr>
          </a:p>
        </p:txBody>
      </p:sp>
      <p:sp>
        <p:nvSpPr>
          <p:cNvPr id="7" name="Rectangle 6">
            <a:extLst>
              <a:ext uri="{FF2B5EF4-FFF2-40B4-BE49-F238E27FC236}">
                <a16:creationId xmlns:a16="http://schemas.microsoft.com/office/drawing/2014/main" id="{4A644341-EE85-7E49-2310-0B3D557D7274}"/>
              </a:ext>
            </a:extLst>
          </p:cNvPr>
          <p:cNvSpPr/>
          <p:nvPr/>
        </p:nvSpPr>
        <p:spPr>
          <a:xfrm>
            <a:off x="0" y="6604007"/>
            <a:ext cx="12192001" cy="253993"/>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9628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4202186-5966-C984-CEC8-05511F1BEDD6}"/>
              </a:ext>
            </a:extLst>
          </p:cNvPr>
          <p:cNvSpPr/>
          <p:nvPr/>
        </p:nvSpPr>
        <p:spPr>
          <a:xfrm>
            <a:off x="-1" y="6604007"/>
            <a:ext cx="12192001" cy="253993"/>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E0AB515-53BA-14C8-93BB-7603889B2AD2}"/>
              </a:ext>
            </a:extLst>
          </p:cNvPr>
          <p:cNvSpPr txBox="1"/>
          <p:nvPr/>
        </p:nvSpPr>
        <p:spPr>
          <a:xfrm>
            <a:off x="3638917" y="0"/>
            <a:ext cx="5255028" cy="707886"/>
          </a:xfrm>
          <a:prstGeom prst="rect">
            <a:avLst/>
          </a:prstGeom>
          <a:noFill/>
        </p:spPr>
        <p:txBody>
          <a:bodyPr wrap="none" rtlCol="0">
            <a:spAutoFit/>
          </a:bodyPr>
          <a:lstStyle/>
          <a:p>
            <a:r>
              <a:rPr lang="en-GB" sz="4000" b="1" dirty="0">
                <a:solidFill>
                  <a:srgbClr val="0070C0"/>
                </a:solidFill>
              </a:rPr>
              <a:t>Employer Perspective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B7C23570-4EDA-E3E8-671D-FE5F31B11C10}"/>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968E2BD7-3717-E776-EEF8-1056BD922A80}"/>
              </a:ext>
            </a:extLst>
          </p:cNvPr>
          <p:cNvSpPr txBox="1">
            <a:spLocks/>
          </p:cNvSpPr>
          <p:nvPr/>
        </p:nvSpPr>
        <p:spPr>
          <a:xfrm>
            <a:off x="215943" y="1520400"/>
            <a:ext cx="4536504" cy="5256584"/>
          </a:xfrm>
          <a:prstGeom prst="rect">
            <a:avLst/>
          </a:prstGeom>
        </p:spPr>
        <p:txBody>
          <a:bodyPr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200" b="1" dirty="0">
                <a:solidFill>
                  <a:schemeClr val="tx2">
                    <a:lumMod val="60000"/>
                    <a:lumOff val="40000"/>
                  </a:schemeClr>
                </a:solidFill>
                <a:latin typeface="+mn-lt"/>
                <a:cs typeface="Arial" pitchFamily="34" charset="0"/>
              </a:rPr>
              <a:t>On… Modern Apprentices</a:t>
            </a:r>
            <a:br>
              <a:rPr lang="en-GB" sz="1200" b="1" dirty="0">
                <a:solidFill>
                  <a:schemeClr val="tx2">
                    <a:lumMod val="60000"/>
                    <a:lumOff val="40000"/>
                  </a:schemeClr>
                </a:solidFill>
                <a:latin typeface="+mn-lt"/>
                <a:cs typeface="Arial" pitchFamily="34" charset="0"/>
              </a:rPr>
            </a:br>
            <a:r>
              <a:rPr lang="en-GB" sz="1200" b="1" dirty="0">
                <a:latin typeface="+mn-lt"/>
                <a:cs typeface="Arial" pitchFamily="34" charset="0"/>
              </a:rPr>
              <a:t>Contribution to the Workplace</a:t>
            </a:r>
            <a:br>
              <a:rPr lang="en-GB" sz="1200" b="1" dirty="0">
                <a:latin typeface="+mn-lt"/>
                <a:cs typeface="Arial" pitchFamily="34" charset="0"/>
              </a:rPr>
            </a:br>
            <a:r>
              <a:rPr lang="en-GB" sz="1200" dirty="0">
                <a:latin typeface="+mn-lt"/>
                <a:cs typeface="Arial" pitchFamily="34" charset="0"/>
              </a:rPr>
              <a:t>Over the past few years, we have enjoyed bringing in a number of Modern Apprentices, it has been fascinating to watch how they have grown in their respective roles. They have brought with them their own distinct personalities and energised the workplace by advancing ideas and/or contributing to those of others. This has caused us to look afresh at our procedures and processes, and where there has been merit in changing these we have done so.  </a:t>
            </a:r>
            <a:br>
              <a:rPr lang="en-GB" sz="1200" dirty="0">
                <a:latin typeface="+mn-lt"/>
                <a:cs typeface="Arial" pitchFamily="34" charset="0"/>
              </a:rPr>
            </a:br>
            <a:br>
              <a:rPr lang="en-GB" sz="1200" dirty="0">
                <a:latin typeface="+mn-lt"/>
                <a:cs typeface="Arial" pitchFamily="34" charset="0"/>
              </a:rPr>
            </a:br>
            <a:r>
              <a:rPr lang="en-GB" sz="1200" b="1" dirty="0">
                <a:latin typeface="+mn-lt"/>
                <a:cs typeface="Arial" pitchFamily="34" charset="0"/>
              </a:rPr>
              <a:t>Developing our People</a:t>
            </a:r>
            <a:br>
              <a:rPr lang="en-GB" sz="1200" b="1" dirty="0">
                <a:latin typeface="+mn-lt"/>
                <a:cs typeface="Arial" pitchFamily="34" charset="0"/>
              </a:rPr>
            </a:br>
            <a:r>
              <a:rPr lang="en-GB" sz="1200" dirty="0">
                <a:latin typeface="+mn-lt"/>
                <a:cs typeface="Arial" pitchFamily="34" charset="0"/>
              </a:rPr>
              <a:t>The programme they go through is helpful in providing direction, however, the contribution provided by their colleagues through on-the-job training and talking through issues has given them a much stronger platform from which to begin to build their careers. The focus on getting to grips with the needs of the job and fulfilling their Modern Apprentice Programme responsibilities in the first six months, using standardised hours to do so, has helped them settle into the job enormously. We look forward to helping them develop their potential further and taking on more young people where the opportunity arises.</a:t>
            </a:r>
            <a:br>
              <a:rPr lang="en-GB" sz="1200" dirty="0">
                <a:latin typeface="+mn-lt"/>
                <a:cs typeface="Arial" pitchFamily="34" charset="0"/>
              </a:rPr>
            </a:br>
            <a:br>
              <a:rPr lang="en-GB" sz="1200" b="1" dirty="0">
                <a:solidFill>
                  <a:schemeClr val="accent1">
                    <a:lumMod val="75000"/>
                  </a:schemeClr>
                </a:solidFill>
                <a:latin typeface="+mn-lt"/>
                <a:cs typeface="Arial" pitchFamily="34" charset="0"/>
              </a:rPr>
            </a:br>
            <a:r>
              <a:rPr lang="en-GB" sz="1200" dirty="0">
                <a:solidFill>
                  <a:schemeClr val="accent1">
                    <a:lumMod val="75000"/>
                  </a:schemeClr>
                </a:solidFill>
                <a:latin typeface="+mn-lt"/>
                <a:cs typeface="Arial" pitchFamily="34" charset="0"/>
              </a:rPr>
              <a:t>Policy Manager</a:t>
            </a:r>
            <a:br>
              <a:rPr lang="en-GB" sz="1200" dirty="0">
                <a:solidFill>
                  <a:schemeClr val="accent1">
                    <a:lumMod val="75000"/>
                  </a:schemeClr>
                </a:solidFill>
                <a:latin typeface="+mn-lt"/>
                <a:cs typeface="Arial" pitchFamily="34" charset="0"/>
              </a:rPr>
            </a:br>
            <a:r>
              <a:rPr lang="en-GB" sz="1200" dirty="0">
                <a:solidFill>
                  <a:schemeClr val="accent1">
                    <a:lumMod val="75000"/>
                  </a:schemeClr>
                </a:solidFill>
                <a:latin typeface="+mn-lt"/>
                <a:cs typeface="Arial" pitchFamily="34" charset="0"/>
              </a:rPr>
              <a:t>Scottish Government Purchase To Pay Governance</a:t>
            </a:r>
            <a:endParaRPr lang="en-GB" sz="1200" dirty="0">
              <a:latin typeface="+mn-lt"/>
              <a:cs typeface="Arial" pitchFamily="34" charset="0"/>
            </a:endParaRPr>
          </a:p>
        </p:txBody>
      </p:sp>
      <p:sp>
        <p:nvSpPr>
          <p:cNvPr id="5" name="TextBox 4">
            <a:extLst>
              <a:ext uri="{FF2B5EF4-FFF2-40B4-BE49-F238E27FC236}">
                <a16:creationId xmlns:a16="http://schemas.microsoft.com/office/drawing/2014/main" id="{BED9755F-CEE2-99C5-616A-E20916D69768}"/>
              </a:ext>
            </a:extLst>
          </p:cNvPr>
          <p:cNvSpPr txBox="1"/>
          <p:nvPr/>
        </p:nvSpPr>
        <p:spPr>
          <a:xfrm>
            <a:off x="4752447" y="1520400"/>
            <a:ext cx="3466011" cy="4939814"/>
          </a:xfrm>
          <a:prstGeom prst="rect">
            <a:avLst/>
          </a:prstGeom>
          <a:noFill/>
        </p:spPr>
        <p:txBody>
          <a:bodyPr wrap="square" rtlCol="0">
            <a:spAutoFit/>
          </a:bodyPr>
          <a:lstStyle/>
          <a:p>
            <a:r>
              <a:rPr lang="en-GB" sz="1200" b="1" dirty="0">
                <a:solidFill>
                  <a:srgbClr val="0070C0"/>
                </a:solidFill>
              </a:rPr>
              <a:t>On… Procurement Graduates</a:t>
            </a:r>
          </a:p>
          <a:p>
            <a:r>
              <a:rPr lang="en-GB" sz="1200" b="1" dirty="0">
                <a:solidFill>
                  <a:prstClr val="black"/>
                </a:solidFill>
                <a:ea typeface="+mj-ea"/>
                <a:cs typeface="Arial" pitchFamily="34" charset="0"/>
              </a:rPr>
              <a:t>Central Government Procurement Shared Services (CGPSS) </a:t>
            </a:r>
            <a:r>
              <a:rPr lang="en-GB" sz="1200" dirty="0">
                <a:solidFill>
                  <a:prstClr val="black"/>
                </a:solidFill>
                <a:ea typeface="+mj-ea"/>
                <a:cs typeface="Arial" pitchFamily="34" charset="0"/>
              </a:rPr>
              <a:t>is a self-financing, non-profit-making organisation who provide a procurement service to Central Government Bodies.    </a:t>
            </a:r>
          </a:p>
          <a:p>
            <a:pPr lvl="0">
              <a:spcBef>
                <a:spcPts val="600"/>
              </a:spcBef>
            </a:pPr>
            <a:r>
              <a:rPr lang="en-GB" sz="1200" dirty="0">
                <a:solidFill>
                  <a:prstClr val="black"/>
                </a:solidFill>
                <a:ea typeface="+mj-ea"/>
                <a:cs typeface="Arial" pitchFamily="34" charset="0"/>
              </a:rPr>
              <a:t>In November 2016 we accepted a graduate into our team (Liam Middleton). We knew that our graduate had a legal degree but no procurement experience.  Therefore, before he arrived a plan was put in place for his training, which consisted of a combination of  on-the-job training, experience of working with other teams in the Directorate, and undertaking formal CIPS training.  We were conscious that all tasks allocated to the graduate should be geared towards him achieving evidence against the Skills for Success and Procurement competences.  The training plan also included an action to conduct a skills gap analysis.</a:t>
            </a:r>
          </a:p>
          <a:p>
            <a:pPr lvl="0">
              <a:spcBef>
                <a:spcPts val="600"/>
              </a:spcBef>
            </a:pPr>
            <a:r>
              <a:rPr lang="en-GB" sz="1200" dirty="0">
                <a:solidFill>
                  <a:prstClr val="black"/>
                </a:solidFill>
                <a:ea typeface="+mj-ea"/>
                <a:cs typeface="Arial" pitchFamily="34" charset="0"/>
              </a:rPr>
              <a:t>The outcome of his time spent with CGPSS is that Liam successfully passed a B2 promotion interview and is now established as a permanent member of the team.</a:t>
            </a:r>
          </a:p>
          <a:p>
            <a:pPr>
              <a:spcBef>
                <a:spcPts val="600"/>
              </a:spcBef>
            </a:pPr>
            <a:r>
              <a:rPr lang="en-GB" sz="1200" dirty="0">
                <a:solidFill>
                  <a:schemeClr val="accent1">
                    <a:lumMod val="75000"/>
                  </a:schemeClr>
                </a:solidFill>
                <a:latin typeface="+mn-lt"/>
                <a:cs typeface="Arial" pitchFamily="34" charset="0"/>
              </a:rPr>
              <a:t>Procurement Portfolio Manager</a:t>
            </a:r>
            <a:br>
              <a:rPr lang="en-GB" sz="1200" dirty="0">
                <a:solidFill>
                  <a:schemeClr val="accent1">
                    <a:lumMod val="75000"/>
                  </a:schemeClr>
                </a:solidFill>
                <a:latin typeface="+mn-lt"/>
                <a:cs typeface="Arial" pitchFamily="34" charset="0"/>
              </a:rPr>
            </a:br>
            <a:r>
              <a:rPr lang="en-GB" sz="1200" dirty="0">
                <a:solidFill>
                  <a:schemeClr val="accent1">
                    <a:lumMod val="75000"/>
                  </a:schemeClr>
                </a:solidFill>
                <a:latin typeface="+mn-lt"/>
                <a:cs typeface="Arial" pitchFamily="34" charset="0"/>
              </a:rPr>
              <a:t>Central Government Procurement Shared Service</a:t>
            </a:r>
            <a:endParaRPr lang="en-GB" sz="1200" dirty="0">
              <a:solidFill>
                <a:prstClr val="white">
                  <a:lumMod val="75000"/>
                </a:prstClr>
              </a:solidFill>
              <a:cs typeface="Arial" panose="020B0604020202020204" pitchFamily="34" charset="0"/>
            </a:endParaRPr>
          </a:p>
        </p:txBody>
      </p:sp>
      <p:sp>
        <p:nvSpPr>
          <p:cNvPr id="9" name="TextBox 8">
            <a:extLst>
              <a:ext uri="{FF2B5EF4-FFF2-40B4-BE49-F238E27FC236}">
                <a16:creationId xmlns:a16="http://schemas.microsoft.com/office/drawing/2014/main" id="{EA89ED5C-311F-363D-0B29-B436793A2F92}"/>
              </a:ext>
            </a:extLst>
          </p:cNvPr>
          <p:cNvSpPr txBox="1"/>
          <p:nvPr/>
        </p:nvSpPr>
        <p:spPr>
          <a:xfrm>
            <a:off x="8218458" y="1156386"/>
            <a:ext cx="3757599" cy="5324535"/>
          </a:xfrm>
          <a:prstGeom prst="rect">
            <a:avLst/>
          </a:prstGeom>
          <a:solidFill>
            <a:schemeClr val="bg2"/>
          </a:solidFill>
        </p:spPr>
        <p:txBody>
          <a:bodyPr wrap="square">
            <a:spAutoFit/>
          </a:bodyPr>
          <a:lstStyle/>
          <a:p>
            <a:pPr lvl="0">
              <a:spcBef>
                <a:spcPts val="600"/>
              </a:spcBef>
            </a:pPr>
            <a:r>
              <a:rPr lang="en-GB" sz="1000" b="1" dirty="0">
                <a:solidFill>
                  <a:prstClr val="black"/>
                </a:solidFill>
                <a:cs typeface="Arial" pitchFamily="34" charset="0"/>
              </a:rPr>
              <a:t>Benefits to the Team</a:t>
            </a:r>
            <a:endParaRPr lang="en-GB" sz="1000" dirty="0">
              <a:solidFill>
                <a:prstClr val="black"/>
              </a:solidFill>
              <a:cs typeface="Arial" pitchFamily="34" charset="0"/>
            </a:endParaRPr>
          </a:p>
          <a:p>
            <a:pPr marL="171450" lvl="0" indent="-171450">
              <a:spcBef>
                <a:spcPts val="600"/>
              </a:spcBef>
              <a:buFont typeface="Arial" pitchFamily="34" charset="0"/>
              <a:buChar char="•"/>
            </a:pPr>
            <a:r>
              <a:rPr lang="en-GB" sz="1000" dirty="0">
                <a:solidFill>
                  <a:prstClr val="black"/>
                </a:solidFill>
                <a:cs typeface="Arial" pitchFamily="34" charset="0"/>
              </a:rPr>
              <a:t>The graduate introduced a new dynamic to the team of experienced Buyers.</a:t>
            </a:r>
          </a:p>
          <a:p>
            <a:pPr marL="171450" lvl="0" indent="-171450">
              <a:spcBef>
                <a:spcPts val="600"/>
              </a:spcBef>
              <a:buFont typeface="Arial" pitchFamily="34" charset="0"/>
              <a:buChar char="•"/>
            </a:pPr>
            <a:r>
              <a:rPr lang="en-GB" sz="1000" dirty="0">
                <a:solidFill>
                  <a:prstClr val="black"/>
                </a:solidFill>
                <a:cs typeface="Arial" pitchFamily="34" charset="0"/>
              </a:rPr>
              <a:t>The introduction of the graduate, provided team members with valuable mentoring experience.</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Fresh ideas and input can be placed on existing processes and documents e.g. templates etc.</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The asking of questions/scrutiny from a fresh, external perspective can aid understanding.</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Capacity to take on more work with slightly lower costs to pay out.</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Fresh skills/expertise injected into the team</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Up to date skills and knowledge.</a:t>
            </a:r>
          </a:p>
          <a:p>
            <a:pPr marL="171450" indent="-171450">
              <a:spcBef>
                <a:spcPts val="600"/>
              </a:spcBef>
              <a:spcAft>
                <a:spcPts val="0"/>
              </a:spcAft>
              <a:buFont typeface="Arial" pitchFamily="34" charset="0"/>
              <a:buChar char="•"/>
            </a:pPr>
            <a:r>
              <a:rPr lang="en-GB" sz="1000" dirty="0">
                <a:solidFill>
                  <a:prstClr val="black"/>
                </a:solidFill>
                <a:cs typeface="Arial" pitchFamily="34" charset="0"/>
              </a:rPr>
              <a:t>Organisational Succession Planning – can develop future workforce in line with organisation’s values etc.</a:t>
            </a:r>
            <a:br>
              <a:rPr lang="en-GB" sz="1000" dirty="0">
                <a:solidFill>
                  <a:prstClr val="black"/>
                </a:solidFill>
                <a:cs typeface="Arial" pitchFamily="34" charset="0"/>
              </a:rPr>
            </a:br>
            <a:endParaRPr lang="en-GB" sz="1000" dirty="0">
              <a:solidFill>
                <a:prstClr val="black"/>
              </a:solidFill>
              <a:cs typeface="Arial" pitchFamily="34" charset="0"/>
            </a:endParaRPr>
          </a:p>
          <a:p>
            <a:pPr lvl="0">
              <a:spcBef>
                <a:spcPts val="600"/>
              </a:spcBef>
            </a:pPr>
            <a:r>
              <a:rPr lang="en-GB" sz="1000" b="1" dirty="0">
                <a:solidFill>
                  <a:prstClr val="black"/>
                </a:solidFill>
                <a:cs typeface="Arial" pitchFamily="34" charset="0"/>
              </a:rPr>
              <a:t>Benefits to the graduate</a:t>
            </a:r>
          </a:p>
          <a:p>
            <a:pPr marL="171450" lvl="0" indent="-171450">
              <a:spcBef>
                <a:spcPts val="600"/>
              </a:spcBef>
              <a:buFont typeface="Arial" pitchFamily="34" charset="0"/>
              <a:buChar char="•"/>
            </a:pPr>
            <a:r>
              <a:rPr lang="en-GB" sz="1000" dirty="0">
                <a:solidFill>
                  <a:prstClr val="black"/>
                </a:solidFill>
                <a:cs typeface="Arial" pitchFamily="34" charset="0"/>
              </a:rPr>
              <a:t>Practical experience of managing Procurement exercises (offers a far more valuable learning than can be delivered by a “shadowing” exercise).</a:t>
            </a:r>
          </a:p>
          <a:p>
            <a:pPr marL="171450" lvl="0" indent="-171450">
              <a:spcBef>
                <a:spcPts val="600"/>
              </a:spcBef>
              <a:buFont typeface="Arial" pitchFamily="34" charset="0"/>
              <a:buChar char="•"/>
            </a:pPr>
            <a:r>
              <a:rPr lang="en-GB" sz="1000" dirty="0">
                <a:solidFill>
                  <a:prstClr val="black"/>
                </a:solidFill>
                <a:cs typeface="Arial" pitchFamily="34" charset="0"/>
              </a:rPr>
              <a:t>Involvement in a wide number of procurements (legal services, digital portals, research services, consultancy services). which results in exposure to alternative terms and conditions, issues, considerations and challenges.</a:t>
            </a:r>
          </a:p>
          <a:p>
            <a:pPr marL="171450" lvl="0" indent="-171450">
              <a:spcBef>
                <a:spcPts val="600"/>
              </a:spcBef>
              <a:buFont typeface="Arial" pitchFamily="34" charset="0"/>
              <a:buChar char="•"/>
            </a:pPr>
            <a:r>
              <a:rPr lang="en-GB" sz="1000" dirty="0">
                <a:solidFill>
                  <a:prstClr val="black"/>
                </a:solidFill>
                <a:cs typeface="Arial" pitchFamily="34" charset="0"/>
              </a:rPr>
              <a:t>Experience of managing customer expectations.</a:t>
            </a:r>
          </a:p>
          <a:p>
            <a:pPr marL="171450" lvl="0" indent="-171450">
              <a:spcBef>
                <a:spcPts val="600"/>
              </a:spcBef>
              <a:buFont typeface="Arial" pitchFamily="34" charset="0"/>
              <a:buChar char="•"/>
            </a:pPr>
            <a:r>
              <a:rPr lang="en-GB" sz="1000" dirty="0">
                <a:solidFill>
                  <a:prstClr val="black"/>
                </a:solidFill>
                <a:cs typeface="Arial" pitchFamily="34" charset="0"/>
              </a:rPr>
              <a:t>Time management.</a:t>
            </a:r>
          </a:p>
          <a:p>
            <a:pPr marL="171450" lvl="0" indent="-171450">
              <a:spcBef>
                <a:spcPts val="600"/>
              </a:spcBef>
              <a:buFont typeface="Arial" pitchFamily="34" charset="0"/>
              <a:buChar char="•"/>
            </a:pPr>
            <a:r>
              <a:rPr lang="en-GB" sz="1000" dirty="0">
                <a:solidFill>
                  <a:prstClr val="black"/>
                </a:solidFill>
                <a:cs typeface="Arial" pitchFamily="34" charset="0"/>
              </a:rPr>
              <a:t>Opportunities to consider career progression</a:t>
            </a:r>
          </a:p>
        </p:txBody>
      </p:sp>
    </p:spTree>
    <p:extLst>
      <p:ext uri="{BB962C8B-B14F-4D97-AF65-F5344CB8AC3E}">
        <p14:creationId xmlns:p14="http://schemas.microsoft.com/office/powerpoint/2010/main" val="3326673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E2C3B83F-42A1-0F58-D7A4-FF0E5B2C6A2D}"/>
              </a:ext>
            </a:extLst>
          </p:cNvPr>
          <p:cNvSpPr txBox="1"/>
          <p:nvPr/>
        </p:nvSpPr>
        <p:spPr>
          <a:xfrm>
            <a:off x="3638917" y="0"/>
            <a:ext cx="5405134" cy="707886"/>
          </a:xfrm>
          <a:prstGeom prst="rect">
            <a:avLst/>
          </a:prstGeom>
          <a:noFill/>
        </p:spPr>
        <p:txBody>
          <a:bodyPr wrap="none" rtlCol="0">
            <a:spAutoFit/>
          </a:bodyPr>
          <a:lstStyle/>
          <a:p>
            <a:r>
              <a:rPr lang="en-GB" sz="4000" b="1" dirty="0">
                <a:solidFill>
                  <a:srgbClr val="0070C0"/>
                </a:solidFill>
              </a:rPr>
              <a:t>Progress of our people</a:t>
            </a:r>
            <a:endParaRPr lang="en-GB" sz="4800" b="1" dirty="0">
              <a:solidFill>
                <a:srgbClr val="0070C0"/>
              </a:solidFill>
            </a:endParaRPr>
          </a:p>
        </p:txBody>
      </p:sp>
      <p:cxnSp>
        <p:nvCxnSpPr>
          <p:cNvPr id="3" name="Straight Connector 2">
            <a:extLst>
              <a:ext uri="{FF2B5EF4-FFF2-40B4-BE49-F238E27FC236}">
                <a16:creationId xmlns:a16="http://schemas.microsoft.com/office/drawing/2014/main" id="{03A2726B-A928-C2A5-3878-BC94703F5E96}"/>
              </a:ext>
            </a:extLst>
          </p:cNvPr>
          <p:cNvCxnSpPr/>
          <p:nvPr/>
        </p:nvCxnSpPr>
        <p:spPr>
          <a:xfrm>
            <a:off x="3165987" y="943896"/>
            <a:ext cx="8937523" cy="0"/>
          </a:xfrm>
          <a:prstGeom prst="line">
            <a:avLst/>
          </a:prstGeom>
          <a:ln w="57150">
            <a:solidFill>
              <a:srgbClr val="0070C0"/>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862CAA8-2D0F-F07F-6038-A4F618674C97}"/>
              </a:ext>
            </a:extLst>
          </p:cNvPr>
          <p:cNvSpPr txBox="1"/>
          <p:nvPr/>
        </p:nvSpPr>
        <p:spPr>
          <a:xfrm>
            <a:off x="275304" y="1490599"/>
            <a:ext cx="2890683" cy="2416046"/>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Jack Graham</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Procurement Modern Apprentice</a:t>
            </a:r>
          </a:p>
          <a:p>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Jack is now a</a:t>
            </a:r>
            <a:r>
              <a:rPr lang="en-GB" sz="1400" b="1" dirty="0">
                <a:solidFill>
                  <a:prstClr val="black"/>
                </a:solidFill>
                <a:cs typeface="Arial" pitchFamily="34" charset="0"/>
              </a:rPr>
              <a:t> B2 Procurement Specialist </a:t>
            </a:r>
            <a:r>
              <a:rPr lang="en-GB" sz="1400" dirty="0">
                <a:solidFill>
                  <a:prstClr val="black"/>
                </a:solidFill>
                <a:cs typeface="Arial" pitchFamily="34" charset="0"/>
              </a:rPr>
              <a:t>in National Collaborative Procurement</a:t>
            </a:r>
          </a:p>
          <a:p>
            <a:endParaRPr lang="en-GB" sz="1400" dirty="0">
              <a:solidFill>
                <a:prstClr val="black"/>
              </a:solidFill>
              <a:cs typeface="Arial" pitchFamily="34" charset="0"/>
            </a:endParaRPr>
          </a:p>
          <a:p>
            <a:r>
              <a:rPr lang="en-GB" sz="1400" dirty="0">
                <a:solidFill>
                  <a:prstClr val="black"/>
                </a:solidFill>
                <a:cs typeface="Arial" pitchFamily="34" charset="0"/>
              </a:rPr>
              <a:t>Jack was a finalist for the </a:t>
            </a:r>
            <a:r>
              <a:rPr lang="en-GB" sz="1400" b="1" dirty="0">
                <a:solidFill>
                  <a:prstClr val="black"/>
                </a:solidFill>
                <a:cs typeface="Arial" pitchFamily="34" charset="0"/>
              </a:rPr>
              <a:t>GCF/SG Rising Star Award (Scotland) 2023</a:t>
            </a:r>
          </a:p>
        </p:txBody>
      </p:sp>
      <p:sp>
        <p:nvSpPr>
          <p:cNvPr id="4" name="TextBox 3">
            <a:extLst>
              <a:ext uri="{FF2B5EF4-FFF2-40B4-BE49-F238E27FC236}">
                <a16:creationId xmlns:a16="http://schemas.microsoft.com/office/drawing/2014/main" id="{A7863C22-6D6D-75AF-F425-B5ACF92C3D0F}"/>
              </a:ext>
            </a:extLst>
          </p:cNvPr>
          <p:cNvSpPr txBox="1"/>
          <p:nvPr/>
        </p:nvSpPr>
        <p:spPr>
          <a:xfrm>
            <a:off x="3165986" y="1490598"/>
            <a:ext cx="2890683"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Rachael Hughes </a:t>
            </a:r>
            <a:r>
              <a:rPr lang="en-GB" sz="2000" b="1" cap="small" dirty="0" err="1">
                <a:solidFill>
                  <a:srgbClr val="0070C0"/>
                </a:solidFill>
                <a:cs typeface="Arial" pitchFamily="34" charset="0"/>
              </a:rPr>
              <a:t>mcips</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Procurement Modern Apprentice</a:t>
            </a:r>
          </a:p>
          <a:p>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Rachael is now </a:t>
            </a:r>
            <a:r>
              <a:rPr lang="en-GB" sz="1400" b="1" dirty="0">
                <a:solidFill>
                  <a:prstClr val="black"/>
                </a:solidFill>
                <a:cs typeface="Arial" pitchFamily="34" charset="0"/>
              </a:rPr>
              <a:t>MCIPS qualified </a:t>
            </a:r>
            <a:r>
              <a:rPr lang="en-GB" sz="1400" dirty="0">
                <a:solidFill>
                  <a:prstClr val="black"/>
                </a:solidFill>
                <a:cs typeface="Arial" pitchFamily="34" charset="0"/>
              </a:rPr>
              <a:t>and </a:t>
            </a:r>
            <a:r>
              <a:rPr lang="en-GB" sz="1400" b="1" dirty="0">
                <a:solidFill>
                  <a:prstClr val="black"/>
                </a:solidFill>
                <a:cs typeface="Arial" pitchFamily="34" charset="0"/>
              </a:rPr>
              <a:t>C1 Engagement and Delivery Manager </a:t>
            </a:r>
            <a:r>
              <a:rPr lang="en-GB" sz="1400" dirty="0">
                <a:solidFill>
                  <a:prstClr val="black"/>
                </a:solidFill>
                <a:cs typeface="Arial" pitchFamily="34" charset="0"/>
              </a:rPr>
              <a:t>in Scottish Procurement</a:t>
            </a:r>
          </a:p>
          <a:p>
            <a:endParaRPr lang="en-GB" sz="1400" dirty="0">
              <a:solidFill>
                <a:prstClr val="black"/>
              </a:solidFill>
              <a:cs typeface="Arial" pitchFamily="34" charset="0"/>
            </a:endParaRPr>
          </a:p>
          <a:p>
            <a:r>
              <a:rPr lang="en-GB" sz="1400" dirty="0">
                <a:solidFill>
                  <a:prstClr val="black"/>
                </a:solidFill>
                <a:cs typeface="Arial" pitchFamily="34" charset="0"/>
              </a:rPr>
              <a:t>Rachael has been a finalist for </a:t>
            </a:r>
            <a:r>
              <a:rPr lang="en-GB" sz="1400" b="1" dirty="0">
                <a:solidFill>
                  <a:prstClr val="black"/>
                </a:solidFill>
                <a:cs typeface="Arial" pitchFamily="34" charset="0"/>
              </a:rPr>
              <a:t>Apprentice Ambassador the Year 2018</a:t>
            </a:r>
            <a:r>
              <a:rPr lang="en-GB" sz="1400" dirty="0">
                <a:solidFill>
                  <a:prstClr val="black"/>
                </a:solidFill>
                <a:cs typeface="Arial" pitchFamily="34" charset="0"/>
              </a:rPr>
              <a:t> and the </a:t>
            </a:r>
            <a:r>
              <a:rPr lang="en-GB" sz="1400" b="1" dirty="0">
                <a:solidFill>
                  <a:prstClr val="black"/>
                </a:solidFill>
                <a:cs typeface="Arial" pitchFamily="34" charset="0"/>
              </a:rPr>
              <a:t>GCF/SG Rising Star Award (Scotland) 2023</a:t>
            </a:r>
            <a:endParaRPr lang="en-GB" sz="1400" dirty="0">
              <a:solidFill>
                <a:prstClr val="black"/>
              </a:solidFill>
              <a:cs typeface="Arial" pitchFamily="34" charset="0"/>
            </a:endParaRPr>
          </a:p>
        </p:txBody>
      </p:sp>
      <p:sp>
        <p:nvSpPr>
          <p:cNvPr id="5" name="TextBox 4">
            <a:extLst>
              <a:ext uri="{FF2B5EF4-FFF2-40B4-BE49-F238E27FC236}">
                <a16:creationId xmlns:a16="http://schemas.microsoft.com/office/drawing/2014/main" id="{5589EC5A-915E-4B91-DFA9-728F7A873470}"/>
              </a:ext>
            </a:extLst>
          </p:cNvPr>
          <p:cNvSpPr txBox="1"/>
          <p:nvPr/>
        </p:nvSpPr>
        <p:spPr>
          <a:xfrm>
            <a:off x="275304" y="4225379"/>
            <a:ext cx="2890683" cy="1769715"/>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Angus Mackenzie </a:t>
            </a:r>
            <a:r>
              <a:rPr lang="en-GB" sz="2000" b="1" cap="small" dirty="0" err="1">
                <a:solidFill>
                  <a:srgbClr val="0070C0"/>
                </a:solidFill>
                <a:cs typeface="Arial" pitchFamily="34" charset="0"/>
              </a:rPr>
              <a:t>mcips</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Procurement Modern Apprentice</a:t>
            </a:r>
          </a:p>
          <a:p>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Angus is now </a:t>
            </a:r>
            <a:r>
              <a:rPr lang="en-GB" sz="1400" b="1" dirty="0">
                <a:solidFill>
                  <a:prstClr val="black"/>
                </a:solidFill>
                <a:cs typeface="Arial" pitchFamily="34" charset="0"/>
              </a:rPr>
              <a:t>MCIPS qualified </a:t>
            </a:r>
            <a:r>
              <a:rPr lang="en-GB" sz="1400" dirty="0">
                <a:solidFill>
                  <a:prstClr val="black"/>
                </a:solidFill>
                <a:cs typeface="Arial" pitchFamily="34" charset="0"/>
              </a:rPr>
              <a:t>and </a:t>
            </a:r>
            <a:r>
              <a:rPr lang="en-GB" sz="1400" b="1" dirty="0">
                <a:solidFill>
                  <a:prstClr val="black"/>
                </a:solidFill>
                <a:cs typeface="Arial" pitchFamily="34" charset="0"/>
              </a:rPr>
              <a:t>B3 Senior Procurement Specialist </a:t>
            </a:r>
            <a:r>
              <a:rPr lang="en-GB" sz="1400" dirty="0">
                <a:solidFill>
                  <a:prstClr val="black"/>
                </a:solidFill>
                <a:cs typeface="Arial" pitchFamily="34" charset="0"/>
              </a:rPr>
              <a:t>in Procurement Services Division</a:t>
            </a:r>
          </a:p>
        </p:txBody>
      </p:sp>
      <p:sp>
        <p:nvSpPr>
          <p:cNvPr id="6" name="TextBox 5">
            <a:extLst>
              <a:ext uri="{FF2B5EF4-FFF2-40B4-BE49-F238E27FC236}">
                <a16:creationId xmlns:a16="http://schemas.microsoft.com/office/drawing/2014/main" id="{6FD385BC-67AE-E0D7-DC46-9691F5EDCBBE}"/>
              </a:ext>
            </a:extLst>
          </p:cNvPr>
          <p:cNvSpPr txBox="1"/>
          <p:nvPr/>
        </p:nvSpPr>
        <p:spPr>
          <a:xfrm>
            <a:off x="9080999" y="4288922"/>
            <a:ext cx="2890683" cy="1769715"/>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Sarah Pagan</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Procurement Modern Apprentice</a:t>
            </a:r>
          </a:p>
          <a:p>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Sarah is now a</a:t>
            </a:r>
            <a:r>
              <a:rPr lang="en-GB" sz="1400" b="1" dirty="0">
                <a:solidFill>
                  <a:prstClr val="black"/>
                </a:solidFill>
                <a:cs typeface="Arial" pitchFamily="34" charset="0"/>
              </a:rPr>
              <a:t> B3 Senior Procurement Specialist </a:t>
            </a:r>
            <a:r>
              <a:rPr lang="en-GB" sz="1400" dirty="0">
                <a:solidFill>
                  <a:prstClr val="black"/>
                </a:solidFill>
                <a:cs typeface="Arial" pitchFamily="34" charset="0"/>
              </a:rPr>
              <a:t>in Procurement Services Division</a:t>
            </a:r>
          </a:p>
        </p:txBody>
      </p:sp>
      <p:sp>
        <p:nvSpPr>
          <p:cNvPr id="7" name="TextBox 6">
            <a:extLst>
              <a:ext uri="{FF2B5EF4-FFF2-40B4-BE49-F238E27FC236}">
                <a16:creationId xmlns:a16="http://schemas.microsoft.com/office/drawing/2014/main" id="{0A105FC3-E447-62B4-FCCD-779C47A643B9}"/>
              </a:ext>
            </a:extLst>
          </p:cNvPr>
          <p:cNvSpPr txBox="1"/>
          <p:nvPr/>
        </p:nvSpPr>
        <p:spPr>
          <a:xfrm>
            <a:off x="6135331" y="1490598"/>
            <a:ext cx="2890683" cy="2631490"/>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Leigh Syme</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Procurement Modern Apprentice</a:t>
            </a:r>
          </a:p>
          <a:p>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Leigh is a</a:t>
            </a:r>
            <a:r>
              <a:rPr lang="en-GB" sz="1400" b="1" dirty="0">
                <a:solidFill>
                  <a:prstClr val="black"/>
                </a:solidFill>
                <a:cs typeface="Arial" pitchFamily="34" charset="0"/>
              </a:rPr>
              <a:t> B3 Senior Procurement Specialist </a:t>
            </a:r>
            <a:r>
              <a:rPr lang="en-GB" sz="1400" dirty="0">
                <a:solidFill>
                  <a:prstClr val="black"/>
                </a:solidFill>
                <a:cs typeface="Arial" pitchFamily="34" charset="0"/>
              </a:rPr>
              <a:t>in Procurement Services Division</a:t>
            </a:r>
          </a:p>
          <a:p>
            <a:endParaRPr lang="en-GB" sz="1400" dirty="0">
              <a:solidFill>
                <a:prstClr val="black"/>
              </a:solidFill>
              <a:cs typeface="Arial" pitchFamily="34" charset="0"/>
            </a:endParaRPr>
          </a:p>
          <a:p>
            <a:r>
              <a:rPr lang="en-GB" sz="1400" dirty="0">
                <a:solidFill>
                  <a:prstClr val="black"/>
                </a:solidFill>
                <a:cs typeface="Arial" pitchFamily="34" charset="0"/>
              </a:rPr>
              <a:t>Leigh won the GO Awards Scotland </a:t>
            </a:r>
            <a:r>
              <a:rPr lang="en-GB" sz="1400" b="1" dirty="0">
                <a:solidFill>
                  <a:prstClr val="black"/>
                </a:solidFill>
                <a:cs typeface="Arial" pitchFamily="34" charset="0"/>
              </a:rPr>
              <a:t>Procurement People of Tomorrow Award 2023</a:t>
            </a:r>
            <a:endParaRPr lang="en-GB" sz="1400" dirty="0">
              <a:solidFill>
                <a:prstClr val="black"/>
              </a:solidFill>
              <a:cs typeface="Arial" pitchFamily="34" charset="0"/>
            </a:endParaRPr>
          </a:p>
        </p:txBody>
      </p:sp>
      <p:sp>
        <p:nvSpPr>
          <p:cNvPr id="8" name="TextBox 7">
            <a:extLst>
              <a:ext uri="{FF2B5EF4-FFF2-40B4-BE49-F238E27FC236}">
                <a16:creationId xmlns:a16="http://schemas.microsoft.com/office/drawing/2014/main" id="{82E15880-1C05-8BE6-648B-C3B39AEFF592}"/>
              </a:ext>
            </a:extLst>
          </p:cNvPr>
          <p:cNvSpPr txBox="1"/>
          <p:nvPr/>
        </p:nvSpPr>
        <p:spPr>
          <a:xfrm>
            <a:off x="9035395" y="1489267"/>
            <a:ext cx="2936286" cy="2846933"/>
          </a:xfrm>
          <a:prstGeom prst="rect">
            <a:avLst/>
          </a:prstGeom>
          <a:noFill/>
        </p:spPr>
        <p:txBody>
          <a:bodyPr wrap="square">
            <a:spAutoFit/>
          </a:bodyPr>
          <a:lstStyle/>
          <a:p>
            <a:pPr>
              <a:spcAft>
                <a:spcPts val="600"/>
              </a:spcAft>
            </a:pPr>
            <a:r>
              <a:rPr lang="en-GB" sz="2000" b="1" dirty="0">
                <a:solidFill>
                  <a:srgbClr val="0070C0"/>
                </a:solidFill>
                <a:cs typeface="Arial" pitchFamily="34" charset="0"/>
              </a:rPr>
              <a:t>Gregor Hutton </a:t>
            </a:r>
            <a:r>
              <a:rPr lang="en-GB" sz="2000" b="1" cap="small" dirty="0" err="1">
                <a:solidFill>
                  <a:srgbClr val="0070C0"/>
                </a:solidFill>
                <a:cs typeface="Arial" pitchFamily="34" charset="0"/>
              </a:rPr>
              <a:t>mcips</a:t>
            </a:r>
            <a:endParaRPr lang="en-GB" sz="2000" b="1" cap="small" dirty="0">
              <a:solidFill>
                <a:srgbClr val="0070C0"/>
              </a:solidFill>
              <a:cs typeface="Arial" pitchFamily="34" charset="0"/>
            </a:endParaRPr>
          </a:p>
          <a:p>
            <a:r>
              <a:rPr lang="en-GB" sz="1400" b="1" dirty="0">
                <a:solidFill>
                  <a:schemeClr val="bg2">
                    <a:lumMod val="50000"/>
                  </a:schemeClr>
                </a:solidFill>
                <a:cs typeface="Arial" pitchFamily="34" charset="0"/>
              </a:rPr>
              <a:t>Career Change into Procurement </a:t>
            </a:r>
            <a:r>
              <a:rPr lang="en-GB" sz="1400" dirty="0">
                <a:solidFill>
                  <a:schemeClr val="bg2">
                    <a:lumMod val="50000"/>
                  </a:schemeClr>
                </a:solidFill>
                <a:cs typeface="Arial" pitchFamily="34" charset="0"/>
              </a:rPr>
              <a:t>Scottish Government</a:t>
            </a:r>
          </a:p>
          <a:p>
            <a:endParaRPr lang="en-GB" sz="1400" dirty="0">
              <a:solidFill>
                <a:prstClr val="black"/>
              </a:solidFill>
              <a:cs typeface="Arial" pitchFamily="34" charset="0"/>
            </a:endParaRPr>
          </a:p>
          <a:p>
            <a:r>
              <a:rPr lang="en-GB" sz="1400" dirty="0">
                <a:solidFill>
                  <a:prstClr val="black"/>
                </a:solidFill>
                <a:cs typeface="Arial" pitchFamily="34" charset="0"/>
              </a:rPr>
              <a:t>Gregor is now </a:t>
            </a:r>
            <a:r>
              <a:rPr lang="en-GB" sz="1400" b="1" dirty="0">
                <a:solidFill>
                  <a:prstClr val="black"/>
                </a:solidFill>
                <a:cs typeface="Arial" pitchFamily="34" charset="0"/>
              </a:rPr>
              <a:t>MCIPS qualified </a:t>
            </a:r>
            <a:r>
              <a:rPr lang="en-GB" sz="1400" dirty="0">
                <a:solidFill>
                  <a:prstClr val="black"/>
                </a:solidFill>
                <a:cs typeface="Arial" pitchFamily="34" charset="0"/>
              </a:rPr>
              <a:t>and </a:t>
            </a:r>
            <a:r>
              <a:rPr lang="en-GB" sz="1400" b="1" dirty="0" err="1">
                <a:solidFill>
                  <a:prstClr val="black"/>
                </a:solidFill>
                <a:cs typeface="Arial" pitchFamily="34" charset="0"/>
              </a:rPr>
              <a:t>C2</a:t>
            </a:r>
            <a:r>
              <a:rPr lang="en-GB" sz="1400" b="1" dirty="0">
                <a:solidFill>
                  <a:prstClr val="black"/>
                </a:solidFill>
                <a:cs typeface="Arial" pitchFamily="34" charset="0"/>
              </a:rPr>
              <a:t> Procurement</a:t>
            </a:r>
            <a:r>
              <a:rPr lang="en-GB" sz="1400" dirty="0">
                <a:solidFill>
                  <a:prstClr val="black"/>
                </a:solidFill>
                <a:cs typeface="Arial" pitchFamily="34" charset="0"/>
              </a:rPr>
              <a:t> </a:t>
            </a:r>
            <a:r>
              <a:rPr lang="en-GB" sz="1400" b="1" dirty="0">
                <a:solidFill>
                  <a:prstClr val="black"/>
                </a:solidFill>
                <a:cs typeface="Arial" pitchFamily="34" charset="0"/>
              </a:rPr>
              <a:t>Capability Portfolio Manager </a:t>
            </a:r>
            <a:r>
              <a:rPr lang="en-GB" sz="1400" dirty="0">
                <a:solidFill>
                  <a:prstClr val="black"/>
                </a:solidFill>
                <a:cs typeface="Arial" pitchFamily="34" charset="0"/>
              </a:rPr>
              <a:t>in Scottish Procurement</a:t>
            </a:r>
          </a:p>
          <a:p>
            <a:endParaRPr lang="en-GB" sz="1400" dirty="0">
              <a:solidFill>
                <a:prstClr val="black"/>
              </a:solidFill>
              <a:cs typeface="Arial" pitchFamily="34" charset="0"/>
            </a:endParaRPr>
          </a:p>
          <a:p>
            <a:r>
              <a:rPr lang="en-GB" sz="1400" dirty="0">
                <a:solidFill>
                  <a:prstClr val="black"/>
                </a:solidFill>
                <a:cs typeface="Arial" pitchFamily="34" charset="0"/>
              </a:rPr>
              <a:t>Gregor leads on Scotland’s National Procurement Standards and the Commercial Training Programmes</a:t>
            </a:r>
          </a:p>
        </p:txBody>
      </p:sp>
      <p:cxnSp>
        <p:nvCxnSpPr>
          <p:cNvPr id="12" name="Straight Connector 11">
            <a:extLst>
              <a:ext uri="{FF2B5EF4-FFF2-40B4-BE49-F238E27FC236}">
                <a16:creationId xmlns:a16="http://schemas.microsoft.com/office/drawing/2014/main" id="{3C395148-278D-BFB4-7934-7BF6657BF88A}"/>
              </a:ext>
            </a:extLst>
          </p:cNvPr>
          <p:cNvCxnSpPr>
            <a:cxnSpLocks/>
          </p:cNvCxnSpPr>
          <p:nvPr/>
        </p:nvCxnSpPr>
        <p:spPr>
          <a:xfrm>
            <a:off x="3129039" y="1221509"/>
            <a:ext cx="0" cy="52755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485BE6B-0EBB-E4B2-AF36-8F221C00143A}"/>
              </a:ext>
            </a:extLst>
          </p:cNvPr>
          <p:cNvCxnSpPr>
            <a:cxnSpLocks/>
          </p:cNvCxnSpPr>
          <p:nvPr/>
        </p:nvCxnSpPr>
        <p:spPr>
          <a:xfrm>
            <a:off x="6107766" y="1221509"/>
            <a:ext cx="0" cy="52755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74BCD72-078C-BEAA-80E8-676E717EFB40}"/>
              </a:ext>
            </a:extLst>
          </p:cNvPr>
          <p:cNvCxnSpPr>
            <a:cxnSpLocks/>
          </p:cNvCxnSpPr>
          <p:nvPr/>
        </p:nvCxnSpPr>
        <p:spPr>
          <a:xfrm>
            <a:off x="9026013" y="1246909"/>
            <a:ext cx="0" cy="5250158"/>
          </a:xfrm>
          <a:prstGeom prst="line">
            <a:avLst/>
          </a:prstGeom>
          <a:ln>
            <a:prstDash val="sysDash"/>
          </a:ln>
        </p:spPr>
        <p:style>
          <a:lnRef idx="2">
            <a:schemeClr val="accent1"/>
          </a:lnRef>
          <a:fillRef idx="0">
            <a:schemeClr val="accent1"/>
          </a:fillRef>
          <a:effectRef idx="1">
            <a:schemeClr val="accent1"/>
          </a:effectRef>
          <a:fontRef idx="minor">
            <a:schemeClr val="tx1"/>
          </a:fontRef>
        </p:style>
      </p:cxnSp>
      <p:pic>
        <p:nvPicPr>
          <p:cNvPr id="1026" name="Picture 2" descr="Leigh Syme">
            <a:extLst>
              <a:ext uri="{FF2B5EF4-FFF2-40B4-BE49-F238E27FC236}">
                <a16:creationId xmlns:a16="http://schemas.microsoft.com/office/drawing/2014/main" id="{2EDF77B8-5D71-AB20-D919-8428637D9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2976" y="4344746"/>
            <a:ext cx="2769249" cy="212300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Screen Clipping">
            <a:extLst>
              <a:ext uri="{FF2B5EF4-FFF2-40B4-BE49-F238E27FC236}">
                <a16:creationId xmlns:a16="http://schemas.microsoft.com/office/drawing/2014/main" id="{686F5F6B-CFCC-5EF6-64E7-BB15127A7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3525" y="4360668"/>
            <a:ext cx="2769249" cy="2136399"/>
          </a:xfrm>
          <a:prstGeom prst="rect">
            <a:avLst/>
          </a:prstGeom>
        </p:spPr>
      </p:pic>
      <p:sp>
        <p:nvSpPr>
          <p:cNvPr id="9" name="Rectangle 8">
            <a:extLst>
              <a:ext uri="{FF2B5EF4-FFF2-40B4-BE49-F238E27FC236}">
                <a16:creationId xmlns:a16="http://schemas.microsoft.com/office/drawing/2014/main" id="{AB2CC942-95FE-E483-B7B7-2DF22D707906}"/>
              </a:ext>
            </a:extLst>
          </p:cNvPr>
          <p:cNvSpPr/>
          <p:nvPr/>
        </p:nvSpPr>
        <p:spPr>
          <a:xfrm>
            <a:off x="-1" y="6604007"/>
            <a:ext cx="12192001" cy="253993"/>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F2FC0337-1E51-9CC6-9D8B-9EE48FC97EA0}"/>
              </a:ext>
            </a:extLst>
          </p:cNvPr>
          <p:cNvSpPr txBox="1"/>
          <p:nvPr/>
        </p:nvSpPr>
        <p:spPr>
          <a:xfrm>
            <a:off x="11331231" y="6318741"/>
            <a:ext cx="860769" cy="276999"/>
          </a:xfrm>
          <a:prstGeom prst="rect">
            <a:avLst/>
          </a:prstGeom>
          <a:noFill/>
        </p:spPr>
        <p:txBody>
          <a:bodyPr wrap="square">
            <a:spAutoFit/>
          </a:bodyPr>
          <a:lstStyle/>
          <a:p>
            <a:pPr algn="r">
              <a:spcBef>
                <a:spcPts val="1200"/>
              </a:spcBef>
            </a:pPr>
            <a:r>
              <a:rPr lang="en-GB" sz="1200" dirty="0">
                <a:solidFill>
                  <a:prstClr val="white">
                    <a:lumMod val="75000"/>
                  </a:prstClr>
                </a:solidFill>
                <a:cs typeface="Arial" panose="020B0604020202020204" pitchFamily="34" charset="0"/>
              </a:rPr>
              <a:t>Jan 2026</a:t>
            </a:r>
          </a:p>
        </p:txBody>
      </p:sp>
    </p:spTree>
    <p:extLst>
      <p:ext uri="{BB962C8B-B14F-4D97-AF65-F5344CB8AC3E}">
        <p14:creationId xmlns:p14="http://schemas.microsoft.com/office/powerpoint/2010/main" val="3193777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2.xml.rels>&#65279;<?xml version="1.0" encoding="utf-8"?><Relationships xmlns="http://schemas.openxmlformats.org/package/2006/relationships"><Relationship Type="http://schemas.openxmlformats.org/officeDocument/2006/relationships/customXmlProps" Target="/customXML/itemProps2.xml" Id="Rd3c4172d526e4b2384ade4b889302c76" /></Relationships>
</file>

<file path=customXML/item2.xml><?xml version="1.0" encoding="utf-8"?>
<metadata xmlns="http://www.objective.com/ecm/document/metadata/53D26341A57B383EE0540010E0463CCA" version="1.0.0">
  <systemFields>
    <field name="Objective-Id">
      <value order="0">A55215819</value>
    </field>
    <field name="Objective-Title">
      <value order="0">PPoT - Case Studies Pack - Scottish Government - January 2026</value>
    </field>
    <field name="Objective-Description">
      <value order="0"/>
    </field>
    <field name="Objective-CreationStamp">
      <value order="0">2026-01-21T14:53:45Z</value>
    </field>
    <field name="Objective-IsApproved">
      <value order="0">false</value>
    </field>
    <field name="Objective-IsPublished">
      <value order="0">true</value>
    </field>
    <field name="Objective-DatePublished">
      <value order="0">2026-01-21T14:53:46Z</value>
    </field>
    <field name="Objective-ModificationStamp">
      <value order="0">2026-01-21T14:53:46Z</value>
    </field>
    <field name="Objective-Owner">
      <value order="0">Hutton, Gregor G (U418975)</value>
    </field>
    <field name="Objective-Path">
      <value order="0">Objective Global Folder:SG File Plan:Government, politics and public administration:Public administration:Procurement:Advice and policy: Procurement:Policy: Learning &amp; Skills: 4: Scotland Wide: Procurement People of Tomorrow: Part 3: 2025-2030</value>
    </field>
    <field name="Objective-Parent">
      <value order="0">Policy: Learning &amp; Skills: 4: Scotland Wide: Procurement People of Tomorrow: Part 3: 2025-2030</value>
    </field>
    <field name="Objective-State">
      <value order="0">Published</value>
    </field>
    <field name="Objective-VersionId">
      <value order="0">vA83709520</value>
    </field>
    <field name="Objective-Version">
      <value order="0">1.0</value>
    </field>
    <field name="Objective-VersionNumber">
      <value order="0">1</value>
    </field>
    <field name="Objective-VersionComment">
      <value order="0"/>
    </field>
    <field name="Objective-FileNumber">
      <value order="0">CASE/773739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field name="Objective-Shared By">
        <value order="0"/>
      </field>
      <field name="Objective-Access Conditions">
        <value order="0"/>
      </field>
      <field name="Objective-Access Status">
        <value order="0"/>
      </field>
      <field name="Objective-Date Open From">
        <value order="0"/>
      </field>
    </catalogue>
  </catalogues>
</metadata>
</file>

<file path=customXML/itemProps2.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Props/app.xml><?xml version="1.0" encoding="utf-8"?>
<Properties xmlns="http://schemas.openxmlformats.org/officeDocument/2006/extended-properties" xmlns:vt="http://schemas.openxmlformats.org/officeDocument/2006/docPropsVTypes">
  <TotalTime>202</TotalTime>
  <Words>6471</Words>
  <Application>Microsoft Office PowerPoint</Application>
  <PresentationFormat>Widescreen</PresentationFormat>
  <Paragraphs>366</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Gregor Hutton</dc:creator>
  <cp:lastModifiedBy>Gregor Hutton</cp:lastModifiedBy>
  <cp:revision>7</cp:revision>
  <dcterms:created xsi:type="dcterms:W3CDTF">2024-06-13T10:12:31Z</dcterms:created>
  <dcterms:modified xsi:type="dcterms:W3CDTF">2026-01-21T15:49:09Z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A55215819</vt:lpwstr>
  </property>
  <property fmtid="{D5CDD505-2E9C-101B-9397-08002B2CF9AE}" pid="4" name="Objective-Title">
    <vt:lpwstr>PPoT - Case Studies Pack - Scottish Government - January 2026</vt:lpwstr>
  </property>
  <property fmtid="{D5CDD505-2E9C-101B-9397-08002B2CF9AE}" pid="5" name="Objective-Description">
    <vt:lpwstr/>
  </property>
  <property fmtid="{D5CDD505-2E9C-101B-9397-08002B2CF9AE}" pid="6" name="Objective-CreationStamp">
    <vt:filetime>2026-01-21T14:53:45Z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2026-01-21T14:53:46Z</vt:filetime>
  </property>
  <property fmtid="{D5CDD505-2E9C-101B-9397-08002B2CF9AE}" pid="10" name="Objective-ModificationStamp">
    <vt:filetime>2026-01-21T14:53:46Z</vt:filetime>
  </property>
  <property fmtid="{D5CDD505-2E9C-101B-9397-08002B2CF9AE}" pid="11" name="Objective-Owner">
    <vt:lpwstr>Hutton, Gregor G (U418975)</vt:lpwstr>
  </property>
  <property fmtid="{D5CDD505-2E9C-101B-9397-08002B2CF9AE}" pid="12" name="Objective-Path">
    <vt:lpwstr>Objective Global Folder:SG File Plan:Government, politics and public administration:Public administration:Procurement:Advice and policy: Procurement:Policy: Learning &amp; Skills: 4: Scotland Wide: Procurement People of Tomorrow: Part 3: 2025-2030</vt:lpwstr>
  </property>
  <property fmtid="{D5CDD505-2E9C-101B-9397-08002B2CF9AE}" pid="13" name="Objective-Parent">
    <vt:lpwstr>Policy: Learning &amp; Skills: 4: Scotland Wide: Procurement People of Tomorrow: Part 3: 2025-2030</vt:lpwstr>
  </property>
  <property fmtid="{D5CDD505-2E9C-101B-9397-08002B2CF9AE}" pid="14" name="Objective-State">
    <vt:lpwstr>Published</vt:lpwstr>
  </property>
  <property fmtid="{D5CDD505-2E9C-101B-9397-08002B2CF9AE}" pid="15" name="Objective-VersionId">
    <vt:lpwstr>vA83709520</vt:lpwstr>
  </property>
  <property fmtid="{D5CDD505-2E9C-101B-9397-08002B2CF9AE}" pid="16" name="Objective-Version">
    <vt:lpwstr>1.0</vt:lpwstr>
  </property>
  <property fmtid="{D5CDD505-2E9C-101B-9397-08002B2CF9AE}" pid="17" name="Objective-VersionNumber">
    <vt:r8>1</vt:r8>
  </property>
  <property fmtid="{D5CDD505-2E9C-101B-9397-08002B2CF9AE}" pid="18" name="Objective-VersionComment">
    <vt:lpwstr/>
  </property>
  <property fmtid="{D5CDD505-2E9C-101B-9397-08002B2CF9AE}" pid="19" name="Objective-FileNumber">
    <vt:lpwstr>CASE/773739</vt:lpwstr>
  </property>
  <property fmtid="{D5CDD505-2E9C-101B-9397-08002B2CF9AE}" pid="20" name="Objective-Classification">
    <vt:lpwstr>OFFICIAL</vt:lpwstr>
  </property>
  <property fmtid="{D5CDD505-2E9C-101B-9397-08002B2CF9AE}" pid="21" name="Objective-Caveats">
    <vt:lpwstr>Caveat for access to SG Fileplan</vt:lpwstr>
  </property>
  <property fmtid="{D5CDD505-2E9C-101B-9397-08002B2CF9AE}" pid="22" name="Objective-Date of Original">
    <vt:lpwstr/>
  </property>
  <property fmtid="{D5CDD505-2E9C-101B-9397-08002B2CF9AE}" pid="23" name="Objective-Date Received">
    <vt:lpwstr/>
  </property>
  <property fmtid="{D5CDD505-2E9C-101B-9397-08002B2CF9AE}" pid="24" name="Objective-SG Web Publication - Category">
    <vt:lpwstr/>
  </property>
  <property fmtid="{D5CDD505-2E9C-101B-9397-08002B2CF9AE}" pid="25" name="Objective-SG Web Publication - Category 2 Classification">
    <vt:lpwstr/>
  </property>
  <property fmtid="{D5CDD505-2E9C-101B-9397-08002B2CF9AE}" pid="26" name="Objective-Connect Creator">
    <vt:lpwstr/>
  </property>
  <property fmtid="{D5CDD505-2E9C-101B-9397-08002B2CF9AE}" pid="27" name="Objective-Required Redaction">
    <vt:lpwstr/>
  </property>
  <property fmtid="{D5CDD505-2E9C-101B-9397-08002B2CF9AE}" pid="28" name="Objective-Comment">
    <vt:lpwstr/>
  </property>
  <property fmtid="{D5CDD505-2E9C-101B-9397-08002B2CF9AE}" pid="29" name="Objective-Shared By">
    <vt:lpwstr/>
  </property>
  <property fmtid="{D5CDD505-2E9C-101B-9397-08002B2CF9AE}" pid="30" name="Objective-Access Conditions">
    <vt:lpwstr/>
  </property>
  <property fmtid="{D5CDD505-2E9C-101B-9397-08002B2CF9AE}" pid="31" name="Objective-Access Status">
    <vt:lpwstr/>
  </property>
  <property fmtid="{D5CDD505-2E9C-101B-9397-08002B2CF9AE}" pid="32" name="Objective-Date Open From">
    <vt:lpwstr/>
  </property>
</Properties>
</file>